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3"/>
  </p:notesMasterIdLst>
  <p:sldIdLst>
    <p:sldId id="256" r:id="rId2"/>
    <p:sldId id="300" r:id="rId3"/>
    <p:sldId id="258" r:id="rId4"/>
    <p:sldId id="278" r:id="rId5"/>
    <p:sldId id="312" r:id="rId6"/>
    <p:sldId id="357" r:id="rId7"/>
    <p:sldId id="333" r:id="rId8"/>
    <p:sldId id="338" r:id="rId9"/>
    <p:sldId id="335" r:id="rId10"/>
    <p:sldId id="334" r:id="rId11"/>
    <p:sldId id="337" r:id="rId12"/>
    <p:sldId id="336" r:id="rId13"/>
    <p:sldId id="339" r:id="rId14"/>
    <p:sldId id="359" r:id="rId15"/>
    <p:sldId id="358" r:id="rId16"/>
    <p:sldId id="323" r:id="rId17"/>
    <p:sldId id="306" r:id="rId18"/>
    <p:sldId id="307" r:id="rId19"/>
    <p:sldId id="308" r:id="rId20"/>
    <p:sldId id="325" r:id="rId21"/>
    <p:sldId id="309" r:id="rId22"/>
    <p:sldId id="355" r:id="rId23"/>
    <p:sldId id="321" r:id="rId24"/>
    <p:sldId id="326" r:id="rId25"/>
    <p:sldId id="327" r:id="rId26"/>
    <p:sldId id="328" r:id="rId27"/>
    <p:sldId id="276" r:id="rId28"/>
    <p:sldId id="303" r:id="rId29"/>
    <p:sldId id="330" r:id="rId30"/>
    <p:sldId id="362" r:id="rId31"/>
    <p:sldId id="313" r:id="rId32"/>
    <p:sldId id="363" r:id="rId33"/>
    <p:sldId id="365" r:id="rId34"/>
    <p:sldId id="364" r:id="rId35"/>
    <p:sldId id="366" r:id="rId36"/>
    <p:sldId id="367" r:id="rId37"/>
    <p:sldId id="368" r:id="rId38"/>
    <p:sldId id="329" r:id="rId39"/>
    <p:sldId id="314" r:id="rId40"/>
    <p:sldId id="345" r:id="rId41"/>
    <p:sldId id="369" r:id="rId42"/>
    <p:sldId id="316" r:id="rId43"/>
    <p:sldId id="361" r:id="rId44"/>
    <p:sldId id="331" r:id="rId45"/>
    <p:sldId id="340" r:id="rId46"/>
    <p:sldId id="332" r:id="rId47"/>
    <p:sldId id="343" r:id="rId48"/>
    <p:sldId id="372" r:id="rId49"/>
    <p:sldId id="342" r:id="rId50"/>
    <p:sldId id="373" r:id="rId51"/>
    <p:sldId id="389" r:id="rId52"/>
    <p:sldId id="374" r:id="rId53"/>
    <p:sldId id="346" r:id="rId54"/>
    <p:sldId id="348" r:id="rId55"/>
    <p:sldId id="347" r:id="rId56"/>
    <p:sldId id="398" r:id="rId57"/>
    <p:sldId id="375" r:id="rId58"/>
    <p:sldId id="399" r:id="rId59"/>
    <p:sldId id="377" r:id="rId60"/>
    <p:sldId id="351" r:id="rId61"/>
    <p:sldId id="352" r:id="rId62"/>
    <p:sldId id="390" r:id="rId63"/>
    <p:sldId id="353" r:id="rId64"/>
    <p:sldId id="354" r:id="rId65"/>
    <p:sldId id="350" r:id="rId66"/>
    <p:sldId id="378" r:id="rId67"/>
    <p:sldId id="379" r:id="rId68"/>
    <p:sldId id="380" r:id="rId69"/>
    <p:sldId id="381" r:id="rId70"/>
    <p:sldId id="270" r:id="rId71"/>
    <p:sldId id="382" r:id="rId72"/>
    <p:sldId id="383" r:id="rId73"/>
    <p:sldId id="384" r:id="rId74"/>
    <p:sldId id="385" r:id="rId75"/>
    <p:sldId id="386" r:id="rId76"/>
    <p:sldId id="387" r:id="rId77"/>
    <p:sldId id="388" r:id="rId78"/>
    <p:sldId id="396" r:id="rId79"/>
    <p:sldId id="397" r:id="rId80"/>
    <p:sldId id="394" r:id="rId81"/>
    <p:sldId id="289"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2231" autoAdjust="0"/>
  </p:normalViewPr>
  <p:slideViewPr>
    <p:cSldViewPr snapToGrid="0" snapToObjects="1">
      <p:cViewPr>
        <p:scale>
          <a:sx n="98" d="100"/>
          <a:sy n="98" d="100"/>
        </p:scale>
        <p:origin x="-1272" y="132"/>
      </p:cViewPr>
      <p:guideLst>
        <p:guide orient="horz" pos="2160"/>
        <p:guide pos="2880"/>
      </p:guideLst>
    </p:cSldViewPr>
  </p:slideViewPr>
  <p:outlineViewPr>
    <p:cViewPr>
      <p:scale>
        <a:sx n="33" d="100"/>
        <a:sy n="33" d="100"/>
      </p:scale>
      <p:origin x="0" y="3832"/>
    </p:cViewPr>
  </p:outlineViewPr>
  <p:notesTextViewPr>
    <p:cViewPr>
      <p:scale>
        <a:sx n="100" d="100"/>
        <a:sy n="100" d="100"/>
      </p:scale>
      <p:origin x="0" y="0"/>
    </p:cViewPr>
  </p:notesTextViewPr>
  <p:sorterViewPr>
    <p:cViewPr>
      <p:scale>
        <a:sx n="66" d="100"/>
        <a:sy n="66" d="100"/>
      </p:scale>
      <p:origin x="0" y="128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F15AC-0CD5-FE4A-9DB8-6210B2435697}" type="doc">
      <dgm:prSet loTypeId="urn:microsoft.com/office/officeart/2008/layout/VerticalCurvedList" loCatId="" qsTypeId="urn:microsoft.com/office/officeart/2005/8/quickstyle/simple4" qsCatId="simple" csTypeId="urn:microsoft.com/office/officeart/2005/8/colors/accent0_3" csCatId="mainScheme" phldr="1"/>
      <dgm:spPr/>
    </dgm:pt>
    <dgm:pt modelId="{7C7AB95B-E4A7-3544-AA10-132C86D0C4AE}">
      <dgm:prSet phldrT="[Text]"/>
      <dgm:spPr/>
      <dgm:t>
        <a:bodyPr/>
        <a:lstStyle/>
        <a:p>
          <a:r>
            <a:rPr lang="en-US" dirty="0" smtClean="0"/>
            <a:t>Identify 4 factors within the Western medical model that create obstacles for physicians in providing effective end-of-life care.</a:t>
          </a:r>
          <a:endParaRPr lang="en-US" dirty="0"/>
        </a:p>
      </dgm:t>
    </dgm:pt>
    <dgm:pt modelId="{02DD354B-1AA0-FC47-ACE1-839FCE8A7DDB}" type="parTrans" cxnId="{EA223FAE-5801-574A-9B2C-FEBBDAC0C350}">
      <dgm:prSet/>
      <dgm:spPr/>
      <dgm:t>
        <a:bodyPr/>
        <a:lstStyle/>
        <a:p>
          <a:endParaRPr lang="en-US"/>
        </a:p>
      </dgm:t>
    </dgm:pt>
    <dgm:pt modelId="{C1F89A68-F7B4-CA46-AD8C-9C78E319C13E}" type="sibTrans" cxnId="{EA223FAE-5801-574A-9B2C-FEBBDAC0C350}">
      <dgm:prSet/>
      <dgm:spPr/>
      <dgm:t>
        <a:bodyPr/>
        <a:lstStyle/>
        <a:p>
          <a:endParaRPr lang="en-US"/>
        </a:p>
      </dgm:t>
    </dgm:pt>
    <dgm:pt modelId="{0C0E52F3-F2B3-F14D-9EDD-F4312B14AB00}">
      <dgm:prSet phldrT="[Text]"/>
      <dgm:spPr/>
      <dgm:t>
        <a:bodyPr/>
        <a:lstStyle/>
        <a:p>
          <a:r>
            <a:rPr lang="en-US" dirty="0" smtClean="0"/>
            <a:t>Recognize the unique challenges and opportunities for the future of end-of-life care that accompany the aging of the Baby Boom generation.</a:t>
          </a:r>
          <a:endParaRPr lang="en-US" dirty="0"/>
        </a:p>
      </dgm:t>
    </dgm:pt>
    <dgm:pt modelId="{3EE5D31D-FB59-BC48-BCDD-B079F56C677D}" type="parTrans" cxnId="{201B2174-A939-8B44-A325-B797A793D5D7}">
      <dgm:prSet/>
      <dgm:spPr/>
      <dgm:t>
        <a:bodyPr/>
        <a:lstStyle/>
        <a:p>
          <a:endParaRPr lang="en-US"/>
        </a:p>
      </dgm:t>
    </dgm:pt>
    <dgm:pt modelId="{695E9EFE-E976-EB4B-81BF-E7F9E15E6992}" type="sibTrans" cxnId="{201B2174-A939-8B44-A325-B797A793D5D7}">
      <dgm:prSet/>
      <dgm:spPr/>
      <dgm:t>
        <a:bodyPr/>
        <a:lstStyle/>
        <a:p>
          <a:endParaRPr lang="en-US"/>
        </a:p>
      </dgm:t>
    </dgm:pt>
    <dgm:pt modelId="{7DC93A81-F040-9545-81A7-0E331C1E3DD5}">
      <dgm:prSet phldrT="[Text]"/>
      <dgm:spPr/>
      <dgm:t>
        <a:bodyPr/>
        <a:lstStyle/>
        <a:p>
          <a:r>
            <a:rPr lang="en-US" dirty="0" smtClean="0"/>
            <a:t>Describe the components of an Integral approach to the end-of-life that can help meet the challenges of the future.</a:t>
          </a:r>
          <a:endParaRPr lang="en-US" dirty="0"/>
        </a:p>
      </dgm:t>
    </dgm:pt>
    <dgm:pt modelId="{35EBDB1F-AB5A-5E4C-A90F-6A7BFF29AE7F}" type="parTrans" cxnId="{96035CA5-C21C-7C4E-80CA-7F0A0FDB6522}">
      <dgm:prSet/>
      <dgm:spPr/>
      <dgm:t>
        <a:bodyPr/>
        <a:lstStyle/>
        <a:p>
          <a:endParaRPr lang="en-US"/>
        </a:p>
      </dgm:t>
    </dgm:pt>
    <dgm:pt modelId="{B741D811-6573-5445-AF49-10D9F8262F64}" type="sibTrans" cxnId="{96035CA5-C21C-7C4E-80CA-7F0A0FDB6522}">
      <dgm:prSet/>
      <dgm:spPr/>
      <dgm:t>
        <a:bodyPr/>
        <a:lstStyle/>
        <a:p>
          <a:endParaRPr lang="en-US"/>
        </a:p>
      </dgm:t>
    </dgm:pt>
    <dgm:pt modelId="{78B30C65-7E9B-E74F-A371-2F4E6265B860}">
      <dgm:prSet/>
      <dgm:spPr/>
      <dgm:t>
        <a:bodyPr/>
        <a:lstStyle/>
        <a:p>
          <a:r>
            <a:rPr lang="en-US" dirty="0" smtClean="0"/>
            <a:t>Utilize Integral concepts to engage physicians in the creation of a new, shared vision for end-of-life care.</a:t>
          </a:r>
          <a:endParaRPr lang="en-US" dirty="0"/>
        </a:p>
      </dgm:t>
    </dgm:pt>
    <dgm:pt modelId="{EBC99251-6C22-F149-8E9A-2C04A5528540}" type="parTrans" cxnId="{4D2489DB-73D0-4949-A0E6-5F09D1FEF0FC}">
      <dgm:prSet/>
      <dgm:spPr/>
      <dgm:t>
        <a:bodyPr/>
        <a:lstStyle/>
        <a:p>
          <a:endParaRPr lang="en-US"/>
        </a:p>
      </dgm:t>
    </dgm:pt>
    <dgm:pt modelId="{2988C9D9-7F49-FC4E-A0B5-504668E0F8C1}" type="sibTrans" cxnId="{4D2489DB-73D0-4949-A0E6-5F09D1FEF0FC}">
      <dgm:prSet/>
      <dgm:spPr/>
      <dgm:t>
        <a:bodyPr/>
        <a:lstStyle/>
        <a:p>
          <a:endParaRPr lang="en-US"/>
        </a:p>
      </dgm:t>
    </dgm:pt>
    <dgm:pt modelId="{C926D602-1A5D-4E4F-9949-4C71EEA5A2BA}" type="pres">
      <dgm:prSet presAssocID="{234F15AC-0CD5-FE4A-9DB8-6210B2435697}" presName="Name0" presStyleCnt="0">
        <dgm:presLayoutVars>
          <dgm:chMax val="7"/>
          <dgm:chPref val="7"/>
          <dgm:dir/>
        </dgm:presLayoutVars>
      </dgm:prSet>
      <dgm:spPr/>
    </dgm:pt>
    <dgm:pt modelId="{0B8A43E6-81A7-6C46-BD2A-6E20EDCC7AC7}" type="pres">
      <dgm:prSet presAssocID="{234F15AC-0CD5-FE4A-9DB8-6210B2435697}" presName="Name1" presStyleCnt="0"/>
      <dgm:spPr/>
    </dgm:pt>
    <dgm:pt modelId="{C41023CD-3250-CE49-AE7B-548189E86A49}" type="pres">
      <dgm:prSet presAssocID="{234F15AC-0CD5-FE4A-9DB8-6210B2435697}" presName="cycle" presStyleCnt="0"/>
      <dgm:spPr/>
    </dgm:pt>
    <dgm:pt modelId="{E289BBC4-62EE-C442-8D12-7AE405240A78}" type="pres">
      <dgm:prSet presAssocID="{234F15AC-0CD5-FE4A-9DB8-6210B2435697}" presName="srcNode" presStyleLbl="node1" presStyleIdx="0" presStyleCnt="4"/>
      <dgm:spPr/>
    </dgm:pt>
    <dgm:pt modelId="{1471FFF6-0CE7-0148-8C74-83478D9D748B}" type="pres">
      <dgm:prSet presAssocID="{234F15AC-0CD5-FE4A-9DB8-6210B2435697}" presName="conn" presStyleLbl="parChTrans1D2" presStyleIdx="0" presStyleCnt="1"/>
      <dgm:spPr/>
      <dgm:t>
        <a:bodyPr/>
        <a:lstStyle/>
        <a:p>
          <a:endParaRPr lang="en-US"/>
        </a:p>
      </dgm:t>
    </dgm:pt>
    <dgm:pt modelId="{3933BA62-6A41-F148-9DFA-C5F699EBFEBF}" type="pres">
      <dgm:prSet presAssocID="{234F15AC-0CD5-FE4A-9DB8-6210B2435697}" presName="extraNode" presStyleLbl="node1" presStyleIdx="0" presStyleCnt="4"/>
      <dgm:spPr/>
    </dgm:pt>
    <dgm:pt modelId="{0838EDA8-29DD-B24D-B130-C2D94DF65D3F}" type="pres">
      <dgm:prSet presAssocID="{234F15AC-0CD5-FE4A-9DB8-6210B2435697}" presName="dstNode" presStyleLbl="node1" presStyleIdx="0" presStyleCnt="4"/>
      <dgm:spPr/>
    </dgm:pt>
    <dgm:pt modelId="{9C15CA76-BDE6-D94B-9DA7-F4A5AFD0F618}" type="pres">
      <dgm:prSet presAssocID="{7C7AB95B-E4A7-3544-AA10-132C86D0C4AE}" presName="text_1" presStyleLbl="node1" presStyleIdx="0" presStyleCnt="4">
        <dgm:presLayoutVars>
          <dgm:bulletEnabled val="1"/>
        </dgm:presLayoutVars>
      </dgm:prSet>
      <dgm:spPr/>
      <dgm:t>
        <a:bodyPr/>
        <a:lstStyle/>
        <a:p>
          <a:endParaRPr lang="en-US"/>
        </a:p>
      </dgm:t>
    </dgm:pt>
    <dgm:pt modelId="{1D8BA386-703D-3842-8B73-88F49EB4CC8F}" type="pres">
      <dgm:prSet presAssocID="{7C7AB95B-E4A7-3544-AA10-132C86D0C4AE}" presName="accent_1" presStyleCnt="0"/>
      <dgm:spPr/>
    </dgm:pt>
    <dgm:pt modelId="{F9A01E09-A97C-ED40-B930-A51A309A063F}" type="pres">
      <dgm:prSet presAssocID="{7C7AB95B-E4A7-3544-AA10-132C86D0C4AE}" presName="accentRepeatNode" presStyleLbl="solidFgAcc1" presStyleIdx="0" presStyleCnt="4"/>
      <dgm:spPr/>
    </dgm:pt>
    <dgm:pt modelId="{455BA7C4-30C6-A349-90FB-40359F8A1409}" type="pres">
      <dgm:prSet presAssocID="{0C0E52F3-F2B3-F14D-9EDD-F4312B14AB00}" presName="text_2" presStyleLbl="node1" presStyleIdx="1" presStyleCnt="4">
        <dgm:presLayoutVars>
          <dgm:bulletEnabled val="1"/>
        </dgm:presLayoutVars>
      </dgm:prSet>
      <dgm:spPr/>
      <dgm:t>
        <a:bodyPr/>
        <a:lstStyle/>
        <a:p>
          <a:endParaRPr lang="en-US"/>
        </a:p>
      </dgm:t>
    </dgm:pt>
    <dgm:pt modelId="{EF4A8D82-2420-5145-917B-DBB3729467B6}" type="pres">
      <dgm:prSet presAssocID="{0C0E52F3-F2B3-F14D-9EDD-F4312B14AB00}" presName="accent_2" presStyleCnt="0"/>
      <dgm:spPr/>
    </dgm:pt>
    <dgm:pt modelId="{A02DA20E-36F3-C64A-A174-8443F13F667B}" type="pres">
      <dgm:prSet presAssocID="{0C0E52F3-F2B3-F14D-9EDD-F4312B14AB00}" presName="accentRepeatNode" presStyleLbl="solidFgAcc1" presStyleIdx="1" presStyleCnt="4"/>
      <dgm:spPr/>
    </dgm:pt>
    <dgm:pt modelId="{4822622A-76D0-5F40-9863-86975371E615}" type="pres">
      <dgm:prSet presAssocID="{7DC93A81-F040-9545-81A7-0E331C1E3DD5}" presName="text_3" presStyleLbl="node1" presStyleIdx="2" presStyleCnt="4">
        <dgm:presLayoutVars>
          <dgm:bulletEnabled val="1"/>
        </dgm:presLayoutVars>
      </dgm:prSet>
      <dgm:spPr/>
      <dgm:t>
        <a:bodyPr/>
        <a:lstStyle/>
        <a:p>
          <a:endParaRPr lang="en-US"/>
        </a:p>
      </dgm:t>
    </dgm:pt>
    <dgm:pt modelId="{CF751FFA-0BFF-8443-BA59-3E692C908FB3}" type="pres">
      <dgm:prSet presAssocID="{7DC93A81-F040-9545-81A7-0E331C1E3DD5}" presName="accent_3" presStyleCnt="0"/>
      <dgm:spPr/>
    </dgm:pt>
    <dgm:pt modelId="{4CC8981A-3AD4-E54E-AB67-68D9576F900B}" type="pres">
      <dgm:prSet presAssocID="{7DC93A81-F040-9545-81A7-0E331C1E3DD5}" presName="accentRepeatNode" presStyleLbl="solidFgAcc1" presStyleIdx="2" presStyleCnt="4"/>
      <dgm:spPr/>
    </dgm:pt>
    <dgm:pt modelId="{632E47C8-7EF8-A64B-A23B-39F9359CD4FF}" type="pres">
      <dgm:prSet presAssocID="{78B30C65-7E9B-E74F-A371-2F4E6265B860}" presName="text_4" presStyleLbl="node1" presStyleIdx="3" presStyleCnt="4">
        <dgm:presLayoutVars>
          <dgm:bulletEnabled val="1"/>
        </dgm:presLayoutVars>
      </dgm:prSet>
      <dgm:spPr/>
      <dgm:t>
        <a:bodyPr/>
        <a:lstStyle/>
        <a:p>
          <a:endParaRPr lang="en-US"/>
        </a:p>
      </dgm:t>
    </dgm:pt>
    <dgm:pt modelId="{073B7F87-3744-0542-AF01-347611F2D10D}" type="pres">
      <dgm:prSet presAssocID="{78B30C65-7E9B-E74F-A371-2F4E6265B860}" presName="accent_4" presStyleCnt="0"/>
      <dgm:spPr/>
    </dgm:pt>
    <dgm:pt modelId="{84460F01-599F-9F43-964D-34EC928A8E76}" type="pres">
      <dgm:prSet presAssocID="{78B30C65-7E9B-E74F-A371-2F4E6265B860}" presName="accentRepeatNode" presStyleLbl="solidFgAcc1" presStyleIdx="3" presStyleCnt="4"/>
      <dgm:spPr/>
    </dgm:pt>
  </dgm:ptLst>
  <dgm:cxnLst>
    <dgm:cxn modelId="{039AB74C-4374-2247-BB15-CD0DCF6CF9FC}" type="presOf" srcId="{7C7AB95B-E4A7-3544-AA10-132C86D0C4AE}" destId="{9C15CA76-BDE6-D94B-9DA7-F4A5AFD0F618}" srcOrd="0" destOrd="0" presId="urn:microsoft.com/office/officeart/2008/layout/VerticalCurvedList"/>
    <dgm:cxn modelId="{86DA6410-EA98-BF49-9AF3-03F088D0698B}" type="presOf" srcId="{78B30C65-7E9B-E74F-A371-2F4E6265B860}" destId="{632E47C8-7EF8-A64B-A23B-39F9359CD4FF}" srcOrd="0" destOrd="0" presId="urn:microsoft.com/office/officeart/2008/layout/VerticalCurvedList"/>
    <dgm:cxn modelId="{201B2174-A939-8B44-A325-B797A793D5D7}" srcId="{234F15AC-0CD5-FE4A-9DB8-6210B2435697}" destId="{0C0E52F3-F2B3-F14D-9EDD-F4312B14AB00}" srcOrd="1" destOrd="0" parTransId="{3EE5D31D-FB59-BC48-BCDD-B079F56C677D}" sibTransId="{695E9EFE-E976-EB4B-81BF-E7F9E15E6992}"/>
    <dgm:cxn modelId="{4D2489DB-73D0-4949-A0E6-5F09D1FEF0FC}" srcId="{234F15AC-0CD5-FE4A-9DB8-6210B2435697}" destId="{78B30C65-7E9B-E74F-A371-2F4E6265B860}" srcOrd="3" destOrd="0" parTransId="{EBC99251-6C22-F149-8E9A-2C04A5528540}" sibTransId="{2988C9D9-7F49-FC4E-A0B5-504668E0F8C1}"/>
    <dgm:cxn modelId="{EA223FAE-5801-574A-9B2C-FEBBDAC0C350}" srcId="{234F15AC-0CD5-FE4A-9DB8-6210B2435697}" destId="{7C7AB95B-E4A7-3544-AA10-132C86D0C4AE}" srcOrd="0" destOrd="0" parTransId="{02DD354B-1AA0-FC47-ACE1-839FCE8A7DDB}" sibTransId="{C1F89A68-F7B4-CA46-AD8C-9C78E319C13E}"/>
    <dgm:cxn modelId="{2C3F2DE0-6B2C-E643-B38F-C8087B99E2A4}" type="presOf" srcId="{C1F89A68-F7B4-CA46-AD8C-9C78E319C13E}" destId="{1471FFF6-0CE7-0148-8C74-83478D9D748B}" srcOrd="0" destOrd="0" presId="urn:microsoft.com/office/officeart/2008/layout/VerticalCurvedList"/>
    <dgm:cxn modelId="{529D8318-A876-944C-B51C-F40CFE08A1BC}" type="presOf" srcId="{7DC93A81-F040-9545-81A7-0E331C1E3DD5}" destId="{4822622A-76D0-5F40-9863-86975371E615}" srcOrd="0" destOrd="0" presId="urn:microsoft.com/office/officeart/2008/layout/VerticalCurvedList"/>
    <dgm:cxn modelId="{C230A0FF-A2DA-BE47-B5A8-594D161ECE60}" type="presOf" srcId="{0C0E52F3-F2B3-F14D-9EDD-F4312B14AB00}" destId="{455BA7C4-30C6-A349-90FB-40359F8A1409}" srcOrd="0" destOrd="0" presId="urn:microsoft.com/office/officeart/2008/layout/VerticalCurvedList"/>
    <dgm:cxn modelId="{2C93FD09-E81B-3147-90A9-B9812FC7537B}" type="presOf" srcId="{234F15AC-0CD5-FE4A-9DB8-6210B2435697}" destId="{C926D602-1A5D-4E4F-9949-4C71EEA5A2BA}" srcOrd="0" destOrd="0" presId="urn:microsoft.com/office/officeart/2008/layout/VerticalCurvedList"/>
    <dgm:cxn modelId="{96035CA5-C21C-7C4E-80CA-7F0A0FDB6522}" srcId="{234F15AC-0CD5-FE4A-9DB8-6210B2435697}" destId="{7DC93A81-F040-9545-81A7-0E331C1E3DD5}" srcOrd="2" destOrd="0" parTransId="{35EBDB1F-AB5A-5E4C-A90F-6A7BFF29AE7F}" sibTransId="{B741D811-6573-5445-AF49-10D9F8262F64}"/>
    <dgm:cxn modelId="{C7903254-1AE6-5D4B-A9A3-FEC1A9A26900}" type="presParOf" srcId="{C926D602-1A5D-4E4F-9949-4C71EEA5A2BA}" destId="{0B8A43E6-81A7-6C46-BD2A-6E20EDCC7AC7}" srcOrd="0" destOrd="0" presId="urn:microsoft.com/office/officeart/2008/layout/VerticalCurvedList"/>
    <dgm:cxn modelId="{AC4CAA9B-22BE-CE41-8C12-8E7F6E807D3A}" type="presParOf" srcId="{0B8A43E6-81A7-6C46-BD2A-6E20EDCC7AC7}" destId="{C41023CD-3250-CE49-AE7B-548189E86A49}" srcOrd="0" destOrd="0" presId="urn:microsoft.com/office/officeart/2008/layout/VerticalCurvedList"/>
    <dgm:cxn modelId="{200333C4-46E5-FD48-BCEA-F362098F6301}" type="presParOf" srcId="{C41023CD-3250-CE49-AE7B-548189E86A49}" destId="{E289BBC4-62EE-C442-8D12-7AE405240A78}" srcOrd="0" destOrd="0" presId="urn:microsoft.com/office/officeart/2008/layout/VerticalCurvedList"/>
    <dgm:cxn modelId="{D47A1631-C723-B046-A38B-49613017168B}" type="presParOf" srcId="{C41023CD-3250-CE49-AE7B-548189E86A49}" destId="{1471FFF6-0CE7-0148-8C74-83478D9D748B}" srcOrd="1" destOrd="0" presId="urn:microsoft.com/office/officeart/2008/layout/VerticalCurvedList"/>
    <dgm:cxn modelId="{4F82B0C5-B641-C041-BEFD-9AF5ED623054}" type="presParOf" srcId="{C41023CD-3250-CE49-AE7B-548189E86A49}" destId="{3933BA62-6A41-F148-9DFA-C5F699EBFEBF}" srcOrd="2" destOrd="0" presId="urn:microsoft.com/office/officeart/2008/layout/VerticalCurvedList"/>
    <dgm:cxn modelId="{A1198625-F089-ED47-B46C-145482F8225F}" type="presParOf" srcId="{C41023CD-3250-CE49-AE7B-548189E86A49}" destId="{0838EDA8-29DD-B24D-B130-C2D94DF65D3F}" srcOrd="3" destOrd="0" presId="urn:microsoft.com/office/officeart/2008/layout/VerticalCurvedList"/>
    <dgm:cxn modelId="{AEA9409A-38EE-7D4E-8753-6576C32FDFEE}" type="presParOf" srcId="{0B8A43E6-81A7-6C46-BD2A-6E20EDCC7AC7}" destId="{9C15CA76-BDE6-D94B-9DA7-F4A5AFD0F618}" srcOrd="1" destOrd="0" presId="urn:microsoft.com/office/officeart/2008/layout/VerticalCurvedList"/>
    <dgm:cxn modelId="{23A27023-51E0-6043-8A53-1ECDD07900BB}" type="presParOf" srcId="{0B8A43E6-81A7-6C46-BD2A-6E20EDCC7AC7}" destId="{1D8BA386-703D-3842-8B73-88F49EB4CC8F}" srcOrd="2" destOrd="0" presId="urn:microsoft.com/office/officeart/2008/layout/VerticalCurvedList"/>
    <dgm:cxn modelId="{E2615AE9-5B81-CC45-ADF3-F74190E944F2}" type="presParOf" srcId="{1D8BA386-703D-3842-8B73-88F49EB4CC8F}" destId="{F9A01E09-A97C-ED40-B930-A51A309A063F}" srcOrd="0" destOrd="0" presId="urn:microsoft.com/office/officeart/2008/layout/VerticalCurvedList"/>
    <dgm:cxn modelId="{7B77BBB3-7923-1B4F-87C3-363CEFC9EA17}" type="presParOf" srcId="{0B8A43E6-81A7-6C46-BD2A-6E20EDCC7AC7}" destId="{455BA7C4-30C6-A349-90FB-40359F8A1409}" srcOrd="3" destOrd="0" presId="urn:microsoft.com/office/officeart/2008/layout/VerticalCurvedList"/>
    <dgm:cxn modelId="{A84B686F-75B6-9443-895D-E8A7AF052350}" type="presParOf" srcId="{0B8A43E6-81A7-6C46-BD2A-6E20EDCC7AC7}" destId="{EF4A8D82-2420-5145-917B-DBB3729467B6}" srcOrd="4" destOrd="0" presId="urn:microsoft.com/office/officeart/2008/layout/VerticalCurvedList"/>
    <dgm:cxn modelId="{C42EDD01-A6E6-5743-8E10-0ED3B500BD5A}" type="presParOf" srcId="{EF4A8D82-2420-5145-917B-DBB3729467B6}" destId="{A02DA20E-36F3-C64A-A174-8443F13F667B}" srcOrd="0" destOrd="0" presId="urn:microsoft.com/office/officeart/2008/layout/VerticalCurvedList"/>
    <dgm:cxn modelId="{D58E694E-7CC2-5944-836E-421D9CEA286F}" type="presParOf" srcId="{0B8A43E6-81A7-6C46-BD2A-6E20EDCC7AC7}" destId="{4822622A-76D0-5F40-9863-86975371E615}" srcOrd="5" destOrd="0" presId="urn:microsoft.com/office/officeart/2008/layout/VerticalCurvedList"/>
    <dgm:cxn modelId="{E822FA13-3E88-BE4F-8131-A4727704E359}" type="presParOf" srcId="{0B8A43E6-81A7-6C46-BD2A-6E20EDCC7AC7}" destId="{CF751FFA-0BFF-8443-BA59-3E692C908FB3}" srcOrd="6" destOrd="0" presId="urn:microsoft.com/office/officeart/2008/layout/VerticalCurvedList"/>
    <dgm:cxn modelId="{1B41F47C-0346-BF47-9760-4D66D3F9E07D}" type="presParOf" srcId="{CF751FFA-0BFF-8443-BA59-3E692C908FB3}" destId="{4CC8981A-3AD4-E54E-AB67-68D9576F900B}" srcOrd="0" destOrd="0" presId="urn:microsoft.com/office/officeart/2008/layout/VerticalCurvedList"/>
    <dgm:cxn modelId="{D27099F1-A341-B244-9E90-8913E46E4857}" type="presParOf" srcId="{0B8A43E6-81A7-6C46-BD2A-6E20EDCC7AC7}" destId="{632E47C8-7EF8-A64B-A23B-39F9359CD4FF}" srcOrd="7" destOrd="0" presId="urn:microsoft.com/office/officeart/2008/layout/VerticalCurvedList"/>
    <dgm:cxn modelId="{E6AA8588-B0E5-054A-B290-1E55B1E4F69E}" type="presParOf" srcId="{0B8A43E6-81A7-6C46-BD2A-6E20EDCC7AC7}" destId="{073B7F87-3744-0542-AF01-347611F2D10D}" srcOrd="8" destOrd="0" presId="urn:microsoft.com/office/officeart/2008/layout/VerticalCurvedList"/>
    <dgm:cxn modelId="{683D90D0-750D-F645-A01C-E29A0ED1A296}" type="presParOf" srcId="{073B7F87-3744-0542-AF01-347611F2D10D}" destId="{84460F01-599F-9F43-964D-34EC928A8E7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1FFF6-0CE7-0148-8C74-83478D9D748B}">
      <dsp:nvSpPr>
        <dsp:cNvPr id="0" name=""/>
        <dsp:cNvSpPr/>
      </dsp:nvSpPr>
      <dsp:spPr>
        <a:xfrm>
          <a:off x="-5582891" y="-854694"/>
          <a:ext cx="6647149" cy="6647149"/>
        </a:xfrm>
        <a:prstGeom prst="blockArc">
          <a:avLst>
            <a:gd name="adj1" fmla="val 18900000"/>
            <a:gd name="adj2" fmla="val 2700000"/>
            <a:gd name="adj3" fmla="val 325"/>
          </a:avLst>
        </a:pr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15CA76-BDE6-D94B-9DA7-F4A5AFD0F618}">
      <dsp:nvSpPr>
        <dsp:cNvPr id="0" name=""/>
        <dsp:cNvSpPr/>
      </dsp:nvSpPr>
      <dsp:spPr>
        <a:xfrm>
          <a:off x="557121" y="379614"/>
          <a:ext cx="7969252" cy="759624"/>
        </a:xfrm>
        <a:prstGeom prst="rect">
          <a:avLst/>
        </a:prstGeom>
        <a:gradFill rotWithShape="0">
          <a:gsLst>
            <a:gs pos="0">
              <a:schemeClr val="dk2">
                <a:hueOff val="0"/>
                <a:satOff val="0"/>
                <a:lumOff val="0"/>
                <a:alphaOff val="0"/>
                <a:shade val="67000"/>
                <a:satMod val="150000"/>
              </a:schemeClr>
            </a:gs>
            <a:gs pos="30000">
              <a:schemeClr val="dk2">
                <a:hueOff val="0"/>
                <a:satOff val="0"/>
                <a:lumOff val="0"/>
                <a:alphaOff val="0"/>
                <a:shade val="94000"/>
                <a:satMod val="130000"/>
              </a:schemeClr>
            </a:gs>
            <a:gs pos="45000">
              <a:schemeClr val="dk2">
                <a:hueOff val="0"/>
                <a:satOff val="0"/>
                <a:lumOff val="0"/>
                <a:alphaOff val="0"/>
                <a:shade val="100000"/>
                <a:satMod val="120000"/>
              </a:schemeClr>
            </a:gs>
            <a:gs pos="55000">
              <a:schemeClr val="dk2">
                <a:hueOff val="0"/>
                <a:satOff val="0"/>
                <a:lumOff val="0"/>
                <a:alphaOff val="0"/>
                <a:shade val="100000"/>
                <a:satMod val="118000"/>
              </a:schemeClr>
            </a:gs>
            <a:gs pos="73000">
              <a:schemeClr val="dk2">
                <a:hueOff val="0"/>
                <a:satOff val="0"/>
                <a:lumOff val="0"/>
                <a:alphaOff val="0"/>
                <a:shade val="94000"/>
                <a:satMod val="130000"/>
              </a:schemeClr>
            </a:gs>
            <a:gs pos="100000">
              <a:schemeClr val="dk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2952"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Identify 4 factors within the Western medical model that create obstacles for physicians in providing effective end-of-life care.</a:t>
          </a:r>
          <a:endParaRPr lang="en-US" sz="1700" kern="1200" dirty="0"/>
        </a:p>
      </dsp:txBody>
      <dsp:txXfrm>
        <a:off x="557121" y="379614"/>
        <a:ext cx="7969252" cy="759624"/>
      </dsp:txXfrm>
    </dsp:sp>
    <dsp:sp modelId="{F9A01E09-A97C-ED40-B930-A51A309A063F}">
      <dsp:nvSpPr>
        <dsp:cNvPr id="0" name=""/>
        <dsp:cNvSpPr/>
      </dsp:nvSpPr>
      <dsp:spPr>
        <a:xfrm>
          <a:off x="82355" y="284661"/>
          <a:ext cx="949531" cy="949531"/>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5BA7C4-30C6-A349-90FB-40359F8A1409}">
      <dsp:nvSpPr>
        <dsp:cNvPr id="0" name=""/>
        <dsp:cNvSpPr/>
      </dsp:nvSpPr>
      <dsp:spPr>
        <a:xfrm>
          <a:off x="992631" y="1519249"/>
          <a:ext cx="7533741" cy="759624"/>
        </a:xfrm>
        <a:prstGeom prst="rect">
          <a:avLst/>
        </a:prstGeom>
        <a:gradFill rotWithShape="0">
          <a:gsLst>
            <a:gs pos="0">
              <a:schemeClr val="dk2">
                <a:hueOff val="0"/>
                <a:satOff val="0"/>
                <a:lumOff val="0"/>
                <a:alphaOff val="0"/>
                <a:shade val="67000"/>
                <a:satMod val="150000"/>
              </a:schemeClr>
            </a:gs>
            <a:gs pos="30000">
              <a:schemeClr val="dk2">
                <a:hueOff val="0"/>
                <a:satOff val="0"/>
                <a:lumOff val="0"/>
                <a:alphaOff val="0"/>
                <a:shade val="94000"/>
                <a:satMod val="130000"/>
              </a:schemeClr>
            </a:gs>
            <a:gs pos="45000">
              <a:schemeClr val="dk2">
                <a:hueOff val="0"/>
                <a:satOff val="0"/>
                <a:lumOff val="0"/>
                <a:alphaOff val="0"/>
                <a:shade val="100000"/>
                <a:satMod val="120000"/>
              </a:schemeClr>
            </a:gs>
            <a:gs pos="55000">
              <a:schemeClr val="dk2">
                <a:hueOff val="0"/>
                <a:satOff val="0"/>
                <a:lumOff val="0"/>
                <a:alphaOff val="0"/>
                <a:shade val="100000"/>
                <a:satMod val="118000"/>
              </a:schemeClr>
            </a:gs>
            <a:gs pos="73000">
              <a:schemeClr val="dk2">
                <a:hueOff val="0"/>
                <a:satOff val="0"/>
                <a:lumOff val="0"/>
                <a:alphaOff val="0"/>
                <a:shade val="94000"/>
                <a:satMod val="130000"/>
              </a:schemeClr>
            </a:gs>
            <a:gs pos="100000">
              <a:schemeClr val="dk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2952"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Recognize the unique challenges and opportunities for the future of end-of-life care that accompany the aging of the Baby Boom generation.</a:t>
          </a:r>
          <a:endParaRPr lang="en-US" sz="1700" kern="1200" dirty="0"/>
        </a:p>
      </dsp:txBody>
      <dsp:txXfrm>
        <a:off x="992631" y="1519249"/>
        <a:ext cx="7533741" cy="759624"/>
      </dsp:txXfrm>
    </dsp:sp>
    <dsp:sp modelId="{A02DA20E-36F3-C64A-A174-8443F13F667B}">
      <dsp:nvSpPr>
        <dsp:cNvPr id="0" name=""/>
        <dsp:cNvSpPr/>
      </dsp:nvSpPr>
      <dsp:spPr>
        <a:xfrm>
          <a:off x="517866" y="1424296"/>
          <a:ext cx="949531" cy="949531"/>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22622A-76D0-5F40-9863-86975371E615}">
      <dsp:nvSpPr>
        <dsp:cNvPr id="0" name=""/>
        <dsp:cNvSpPr/>
      </dsp:nvSpPr>
      <dsp:spPr>
        <a:xfrm>
          <a:off x="992631" y="2658885"/>
          <a:ext cx="7533741" cy="759624"/>
        </a:xfrm>
        <a:prstGeom prst="rect">
          <a:avLst/>
        </a:prstGeom>
        <a:gradFill rotWithShape="0">
          <a:gsLst>
            <a:gs pos="0">
              <a:schemeClr val="dk2">
                <a:hueOff val="0"/>
                <a:satOff val="0"/>
                <a:lumOff val="0"/>
                <a:alphaOff val="0"/>
                <a:shade val="67000"/>
                <a:satMod val="150000"/>
              </a:schemeClr>
            </a:gs>
            <a:gs pos="30000">
              <a:schemeClr val="dk2">
                <a:hueOff val="0"/>
                <a:satOff val="0"/>
                <a:lumOff val="0"/>
                <a:alphaOff val="0"/>
                <a:shade val="94000"/>
                <a:satMod val="130000"/>
              </a:schemeClr>
            </a:gs>
            <a:gs pos="45000">
              <a:schemeClr val="dk2">
                <a:hueOff val="0"/>
                <a:satOff val="0"/>
                <a:lumOff val="0"/>
                <a:alphaOff val="0"/>
                <a:shade val="100000"/>
                <a:satMod val="120000"/>
              </a:schemeClr>
            </a:gs>
            <a:gs pos="55000">
              <a:schemeClr val="dk2">
                <a:hueOff val="0"/>
                <a:satOff val="0"/>
                <a:lumOff val="0"/>
                <a:alphaOff val="0"/>
                <a:shade val="100000"/>
                <a:satMod val="118000"/>
              </a:schemeClr>
            </a:gs>
            <a:gs pos="73000">
              <a:schemeClr val="dk2">
                <a:hueOff val="0"/>
                <a:satOff val="0"/>
                <a:lumOff val="0"/>
                <a:alphaOff val="0"/>
                <a:shade val="94000"/>
                <a:satMod val="130000"/>
              </a:schemeClr>
            </a:gs>
            <a:gs pos="100000">
              <a:schemeClr val="dk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2952"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Describe the components of an Integral approach to the end-of-life that can help meet the challenges of the future.</a:t>
          </a:r>
          <a:endParaRPr lang="en-US" sz="1700" kern="1200" dirty="0"/>
        </a:p>
      </dsp:txBody>
      <dsp:txXfrm>
        <a:off x="992631" y="2658885"/>
        <a:ext cx="7533741" cy="759624"/>
      </dsp:txXfrm>
    </dsp:sp>
    <dsp:sp modelId="{4CC8981A-3AD4-E54E-AB67-68D9576F900B}">
      <dsp:nvSpPr>
        <dsp:cNvPr id="0" name=""/>
        <dsp:cNvSpPr/>
      </dsp:nvSpPr>
      <dsp:spPr>
        <a:xfrm>
          <a:off x="517866" y="2563931"/>
          <a:ext cx="949531" cy="949531"/>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32E47C8-7EF8-A64B-A23B-39F9359CD4FF}">
      <dsp:nvSpPr>
        <dsp:cNvPr id="0" name=""/>
        <dsp:cNvSpPr/>
      </dsp:nvSpPr>
      <dsp:spPr>
        <a:xfrm>
          <a:off x="557121" y="3798520"/>
          <a:ext cx="7969252" cy="759624"/>
        </a:xfrm>
        <a:prstGeom prst="rect">
          <a:avLst/>
        </a:prstGeom>
        <a:gradFill rotWithShape="0">
          <a:gsLst>
            <a:gs pos="0">
              <a:schemeClr val="dk2">
                <a:hueOff val="0"/>
                <a:satOff val="0"/>
                <a:lumOff val="0"/>
                <a:alphaOff val="0"/>
                <a:shade val="67000"/>
                <a:satMod val="150000"/>
              </a:schemeClr>
            </a:gs>
            <a:gs pos="30000">
              <a:schemeClr val="dk2">
                <a:hueOff val="0"/>
                <a:satOff val="0"/>
                <a:lumOff val="0"/>
                <a:alphaOff val="0"/>
                <a:shade val="94000"/>
                <a:satMod val="130000"/>
              </a:schemeClr>
            </a:gs>
            <a:gs pos="45000">
              <a:schemeClr val="dk2">
                <a:hueOff val="0"/>
                <a:satOff val="0"/>
                <a:lumOff val="0"/>
                <a:alphaOff val="0"/>
                <a:shade val="100000"/>
                <a:satMod val="120000"/>
              </a:schemeClr>
            </a:gs>
            <a:gs pos="55000">
              <a:schemeClr val="dk2">
                <a:hueOff val="0"/>
                <a:satOff val="0"/>
                <a:lumOff val="0"/>
                <a:alphaOff val="0"/>
                <a:shade val="100000"/>
                <a:satMod val="118000"/>
              </a:schemeClr>
            </a:gs>
            <a:gs pos="73000">
              <a:schemeClr val="dk2">
                <a:hueOff val="0"/>
                <a:satOff val="0"/>
                <a:lumOff val="0"/>
                <a:alphaOff val="0"/>
                <a:shade val="94000"/>
                <a:satMod val="130000"/>
              </a:schemeClr>
            </a:gs>
            <a:gs pos="100000">
              <a:schemeClr val="dk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2952"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Utilize Integral concepts to engage physicians in the creation of a new, shared vision for end-of-life care.</a:t>
          </a:r>
          <a:endParaRPr lang="en-US" sz="1700" kern="1200" dirty="0"/>
        </a:p>
      </dsp:txBody>
      <dsp:txXfrm>
        <a:off x="557121" y="3798520"/>
        <a:ext cx="7969252" cy="759624"/>
      </dsp:txXfrm>
    </dsp:sp>
    <dsp:sp modelId="{84460F01-599F-9F43-964D-34EC928A8E76}">
      <dsp:nvSpPr>
        <dsp:cNvPr id="0" name=""/>
        <dsp:cNvSpPr/>
      </dsp:nvSpPr>
      <dsp:spPr>
        <a:xfrm>
          <a:off x="82355" y="3703566"/>
          <a:ext cx="949531" cy="949531"/>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766D66-539C-024B-B7C9-463B23866AC3}" type="datetimeFigureOut">
              <a:rPr lang="en-US" smtClean="0"/>
              <a:t>8/11/2013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D344D-2FF3-E44F-89AA-4EC2CDA362C5}" type="slidenum">
              <a:rPr lang="en-US" smtClean="0"/>
              <a:t>‹#›</a:t>
            </a:fld>
            <a:endParaRPr lang="en-US"/>
          </a:p>
        </p:txBody>
      </p:sp>
    </p:spTree>
    <p:extLst>
      <p:ext uri="{BB962C8B-B14F-4D97-AF65-F5344CB8AC3E}">
        <p14:creationId xmlns:p14="http://schemas.microsoft.com/office/powerpoint/2010/main" val="27920110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story about resident telling wife that her husband was going to die.</a:t>
            </a:r>
            <a:endParaRPr lang="en-US" dirty="0"/>
          </a:p>
        </p:txBody>
      </p:sp>
      <p:sp>
        <p:nvSpPr>
          <p:cNvPr id="4" name="Slide Number Placeholder 3"/>
          <p:cNvSpPr>
            <a:spLocks noGrp="1"/>
          </p:cNvSpPr>
          <p:nvPr>
            <p:ph type="sldNum" sz="quarter" idx="10"/>
          </p:nvPr>
        </p:nvSpPr>
        <p:spPr/>
        <p:txBody>
          <a:bodyPr/>
          <a:lstStyle/>
          <a:p>
            <a:fld id="{731D344D-2FF3-E44F-89AA-4EC2CDA362C5}" type="slidenum">
              <a:rPr lang="en-US" smtClean="0"/>
              <a:t>16</a:t>
            </a:fld>
            <a:endParaRPr lang="en-US"/>
          </a:p>
        </p:txBody>
      </p:sp>
    </p:spTree>
    <p:extLst>
      <p:ext uri="{BB962C8B-B14F-4D97-AF65-F5344CB8AC3E}">
        <p14:creationId xmlns:p14="http://schemas.microsoft.com/office/powerpoint/2010/main" val="288404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about meeting hospice physician on first day of</a:t>
            </a:r>
            <a:r>
              <a:rPr lang="en-US" baseline="0" dirty="0" smtClean="0"/>
              <a:t> medical school. Discussion of why it didn’t make sense. What would there be for a hospice doctor – it</a:t>
            </a:r>
            <a:r>
              <a:rPr lang="fr-FR" baseline="0" dirty="0" smtClean="0"/>
              <a:t>’</a:t>
            </a:r>
            <a:r>
              <a:rPr lang="en-US" baseline="0" dirty="0" smtClean="0"/>
              <a:t>s already too late.</a:t>
            </a:r>
            <a:endParaRPr lang="en-US" dirty="0"/>
          </a:p>
        </p:txBody>
      </p:sp>
      <p:sp>
        <p:nvSpPr>
          <p:cNvPr id="4" name="Slide Number Placeholder 3"/>
          <p:cNvSpPr>
            <a:spLocks noGrp="1"/>
          </p:cNvSpPr>
          <p:nvPr>
            <p:ph type="sldNum" sz="quarter" idx="10"/>
          </p:nvPr>
        </p:nvSpPr>
        <p:spPr/>
        <p:txBody>
          <a:bodyPr/>
          <a:lstStyle/>
          <a:p>
            <a:fld id="{731D344D-2FF3-E44F-89AA-4EC2CDA362C5}" type="slidenum">
              <a:rPr lang="en-US" smtClean="0"/>
              <a:t>17</a:t>
            </a:fld>
            <a:endParaRPr lang="en-US"/>
          </a:p>
        </p:txBody>
      </p:sp>
    </p:spTree>
    <p:extLst>
      <p:ext uri="{BB962C8B-B14F-4D97-AF65-F5344CB8AC3E}">
        <p14:creationId xmlns:p14="http://schemas.microsoft.com/office/powerpoint/2010/main" val="276467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of Steve Cain crying in the elevator</a:t>
            </a:r>
            <a:endParaRPr lang="en-US" dirty="0"/>
          </a:p>
        </p:txBody>
      </p:sp>
      <p:sp>
        <p:nvSpPr>
          <p:cNvPr id="4" name="Slide Number Placeholder 3"/>
          <p:cNvSpPr>
            <a:spLocks noGrp="1"/>
          </p:cNvSpPr>
          <p:nvPr>
            <p:ph type="sldNum" sz="quarter" idx="10"/>
          </p:nvPr>
        </p:nvSpPr>
        <p:spPr/>
        <p:txBody>
          <a:bodyPr/>
          <a:lstStyle/>
          <a:p>
            <a:fld id="{731D344D-2FF3-E44F-89AA-4EC2CDA362C5}" type="slidenum">
              <a:rPr lang="en-US" smtClean="0"/>
              <a:t>22</a:t>
            </a:fld>
            <a:endParaRPr lang="en-US"/>
          </a:p>
        </p:txBody>
      </p:sp>
    </p:spTree>
    <p:extLst>
      <p:ext uri="{BB962C8B-B14F-4D97-AF65-F5344CB8AC3E}">
        <p14:creationId xmlns:p14="http://schemas.microsoft.com/office/powerpoint/2010/main" val="388777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D344D-2FF3-E44F-89AA-4EC2CDA362C5}" type="slidenum">
              <a:rPr lang="en-US" smtClean="0"/>
              <a:t>34</a:t>
            </a:fld>
            <a:endParaRPr lang="en-US"/>
          </a:p>
        </p:txBody>
      </p:sp>
    </p:spTree>
    <p:extLst>
      <p:ext uri="{BB962C8B-B14F-4D97-AF65-F5344CB8AC3E}">
        <p14:creationId xmlns:p14="http://schemas.microsoft.com/office/powerpoint/2010/main" val="2033144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D344D-2FF3-E44F-89AA-4EC2CDA362C5}" type="slidenum">
              <a:rPr lang="en-US" smtClean="0"/>
              <a:t>35</a:t>
            </a:fld>
            <a:endParaRPr lang="en-US"/>
          </a:p>
        </p:txBody>
      </p:sp>
    </p:spTree>
    <p:extLst>
      <p:ext uri="{BB962C8B-B14F-4D97-AF65-F5344CB8AC3E}">
        <p14:creationId xmlns:p14="http://schemas.microsoft.com/office/powerpoint/2010/main" val="203314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D344D-2FF3-E44F-89AA-4EC2CDA362C5}" type="slidenum">
              <a:rPr lang="en-US" smtClean="0"/>
              <a:t>36</a:t>
            </a:fld>
            <a:endParaRPr lang="en-US"/>
          </a:p>
        </p:txBody>
      </p:sp>
    </p:spTree>
    <p:extLst>
      <p:ext uri="{BB962C8B-B14F-4D97-AF65-F5344CB8AC3E}">
        <p14:creationId xmlns:p14="http://schemas.microsoft.com/office/powerpoint/2010/main" val="203314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D344D-2FF3-E44F-89AA-4EC2CDA362C5}" type="slidenum">
              <a:rPr lang="en-US" smtClean="0"/>
              <a:t>37</a:t>
            </a:fld>
            <a:endParaRPr lang="en-US"/>
          </a:p>
        </p:txBody>
      </p:sp>
    </p:spTree>
    <p:extLst>
      <p:ext uri="{BB962C8B-B14F-4D97-AF65-F5344CB8AC3E}">
        <p14:creationId xmlns:p14="http://schemas.microsoft.com/office/powerpoint/2010/main" val="203314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D344D-2FF3-E44F-89AA-4EC2CDA362C5}" type="slidenum">
              <a:rPr lang="en-US" smtClean="0"/>
              <a:t>70</a:t>
            </a:fld>
            <a:endParaRPr lang="en-US"/>
          </a:p>
        </p:txBody>
      </p:sp>
    </p:spTree>
    <p:extLst>
      <p:ext uri="{BB962C8B-B14F-4D97-AF65-F5344CB8AC3E}">
        <p14:creationId xmlns:p14="http://schemas.microsoft.com/office/powerpoint/2010/main" val="209642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664612B4-BD2B-054C-9F91-F95F6D19D2D6}" type="datetimeFigureOut">
              <a:rPr lang="en-US" smtClean="0"/>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E4CCBC12-8EC9-7649-B4F5-7138EF010625}"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612B4-BD2B-054C-9F91-F95F6D19D2D6}" type="datetimeFigureOut">
              <a:rPr lang="en-US" smtClean="0"/>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CBC12-8EC9-7649-B4F5-7138EF01062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612B4-BD2B-054C-9F91-F95F6D19D2D6}" type="datetimeFigureOut">
              <a:rPr lang="en-US" smtClean="0"/>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CBC12-8EC9-7649-B4F5-7138EF01062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664612B4-BD2B-054C-9F91-F95F6D19D2D6}" type="datetimeFigureOut">
              <a:rPr lang="en-US" smtClean="0"/>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CBC12-8EC9-7649-B4F5-7138EF010625}"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664612B4-BD2B-054C-9F91-F95F6D19D2D6}" type="datetimeFigureOut">
              <a:rPr lang="en-US" smtClean="0"/>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CBC12-8EC9-7649-B4F5-7138EF010625}"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4612B4-BD2B-054C-9F91-F95F6D19D2D6}" type="datetimeFigureOut">
              <a:rPr lang="en-US" smtClean="0"/>
              <a:t>8/11/2013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CBC12-8EC9-7649-B4F5-7138EF010625}"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64612B4-BD2B-054C-9F91-F95F6D19D2D6}" type="datetimeFigureOut">
              <a:rPr lang="en-US" smtClean="0"/>
              <a:t>8/11/2013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CBC12-8EC9-7649-B4F5-7138EF010625}"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664612B4-BD2B-054C-9F91-F95F6D19D2D6}" type="datetimeFigureOut">
              <a:rPr lang="en-US" smtClean="0"/>
              <a:t>8/11/2013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CBC12-8EC9-7649-B4F5-7138EF010625}"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612B4-BD2B-054C-9F91-F95F6D19D2D6}" type="datetimeFigureOut">
              <a:rPr lang="en-US" smtClean="0"/>
              <a:t>8/11/2013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CBC12-8EC9-7649-B4F5-7138EF01062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664612B4-BD2B-054C-9F91-F95F6D19D2D6}" type="datetimeFigureOut">
              <a:rPr lang="en-US" smtClean="0"/>
              <a:t>8/11/2013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CBC12-8EC9-7649-B4F5-7138EF010625}"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664612B4-BD2B-054C-9F91-F95F6D19D2D6}" type="datetimeFigureOut">
              <a:rPr lang="en-US" smtClean="0"/>
              <a:t>8/11/2013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CBC12-8EC9-7649-B4F5-7138EF010625}"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64612B4-BD2B-054C-9F91-F95F6D19D2D6}" type="datetimeFigureOut">
              <a:rPr lang="en-US" smtClean="0"/>
              <a:t>8/11/2013</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E4CCBC12-8EC9-7649-B4F5-7138EF0106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archinte.jamanetwork.com/article.aspx?articleid=121263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agingwithdignity.org/" TargetMode="External"/><Relationship Id="rId2" Type="http://schemas.openxmlformats.org/officeDocument/2006/relationships/hyperlink" Target="http://theconversationproject.org/" TargetMode="External"/><Relationship Id="rId1" Type="http://schemas.openxmlformats.org/officeDocument/2006/relationships/slideLayout" Target="../slideLayouts/slideLayout2.xml"/><Relationship Id="rId6" Type="http://schemas.openxmlformats.org/officeDocument/2006/relationships/hyperlink" Target="http://eoluniversity.com" TargetMode="External"/><Relationship Id="rId5" Type="http://schemas.openxmlformats.org/officeDocument/2006/relationships/hyperlink" Target="http://whatreallymatters.srbroadcasting.com/" TargetMode="External"/><Relationship Id="rId4" Type="http://schemas.openxmlformats.org/officeDocument/2006/relationships/hyperlink" Target="http://www.karenwyattmd.com/end-of-life"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karenwyattmd.com/end-of-life" TargetMode="External"/><Relationship Id="rId2" Type="http://schemas.openxmlformats.org/officeDocument/2006/relationships/hyperlink" Target="http://www.karenwyattmd.com" TargetMode="External"/><Relationship Id="rId1" Type="http://schemas.openxmlformats.org/officeDocument/2006/relationships/slideLayout" Target="../slideLayouts/slideLayout2.xml"/><Relationship Id="rId6" Type="http://schemas.openxmlformats.org/officeDocument/2006/relationships/hyperlink" Target="http://www.eoluniversity.com" TargetMode="External"/><Relationship Id="rId5" Type="http://schemas.openxmlformats.org/officeDocument/2006/relationships/hyperlink" Target="http://whatreallymatters.srbroadcasting.com" TargetMode="External"/><Relationship Id="rId4" Type="http://schemas.openxmlformats.org/officeDocument/2006/relationships/hyperlink" Target="mailto:karen@karenwyattmd.com" TargetMode="External"/></Relationships>
</file>

<file path=ppt/slides/_rels/slide81.xml.rels><?xml version="1.0" encoding="UTF-8" standalone="yes"?>
<Relationships xmlns="http://schemas.openxmlformats.org/package/2006/relationships"><Relationship Id="rId2" Type="http://schemas.openxmlformats.org/officeDocument/2006/relationships/hyperlink" Target="http://www.karenwyattmd.co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3323" y="4092749"/>
            <a:ext cx="5120640" cy="2046374"/>
          </a:xfrm>
        </p:spPr>
        <p:txBody>
          <a:bodyPr>
            <a:normAutofit fontScale="92500" lnSpcReduction="10000"/>
          </a:bodyPr>
          <a:lstStyle/>
          <a:p>
            <a:endParaRPr lang="en-US" dirty="0" smtClean="0"/>
          </a:p>
          <a:p>
            <a:endParaRPr lang="en-US" dirty="0"/>
          </a:p>
          <a:p>
            <a:r>
              <a:rPr lang="en-US" dirty="0" smtClean="0"/>
              <a:t>Karen M. Wyatt, MD</a:t>
            </a:r>
          </a:p>
          <a:p>
            <a:r>
              <a:rPr lang="en-US" dirty="0" smtClean="0"/>
              <a:t>Gateway Alliance Conference</a:t>
            </a:r>
          </a:p>
          <a:p>
            <a:r>
              <a:rPr lang="en-US" dirty="0" smtClean="0"/>
              <a:t>August 8, 2013</a:t>
            </a:r>
            <a:endParaRPr lang="en-US" dirty="0"/>
          </a:p>
        </p:txBody>
      </p:sp>
      <p:sp>
        <p:nvSpPr>
          <p:cNvPr id="2" name="Title 1"/>
          <p:cNvSpPr>
            <a:spLocks noGrp="1"/>
          </p:cNvSpPr>
          <p:nvPr>
            <p:ph type="title"/>
          </p:nvPr>
        </p:nvSpPr>
        <p:spPr>
          <a:xfrm>
            <a:off x="3743322" y="1417320"/>
            <a:ext cx="5117213" cy="2304288"/>
          </a:xfrm>
        </p:spPr>
        <p:txBody>
          <a:bodyPr>
            <a:normAutofit fontScale="90000"/>
          </a:bodyPr>
          <a:lstStyle/>
          <a:p>
            <a:pPr algn="ctr"/>
            <a:r>
              <a:rPr lang="en-US" dirty="0" smtClean="0"/>
              <a:t>What Really Matters: </a:t>
            </a:r>
            <a:br>
              <a:rPr lang="en-US" dirty="0" smtClean="0"/>
            </a:br>
            <a:r>
              <a:rPr lang="en-US" sz="3100" dirty="0" smtClean="0"/>
              <a:t>A physician’s vision </a:t>
            </a:r>
            <a:br>
              <a:rPr lang="en-US" sz="3100" dirty="0" smtClean="0"/>
            </a:br>
            <a:r>
              <a:rPr lang="en-US" sz="3100" dirty="0" smtClean="0"/>
              <a:t>for the Future of Care </a:t>
            </a:r>
            <a:br>
              <a:rPr lang="en-US" sz="3100" dirty="0" smtClean="0"/>
            </a:br>
            <a:r>
              <a:rPr lang="en-US" sz="3100" dirty="0" smtClean="0"/>
              <a:t>at the End of life</a:t>
            </a:r>
            <a:endParaRPr lang="en-US" sz="3100" dirty="0"/>
          </a:p>
        </p:txBody>
      </p:sp>
    </p:spTree>
    <p:extLst>
      <p:ext uri="{BB962C8B-B14F-4D97-AF65-F5344CB8AC3E}">
        <p14:creationId xmlns:p14="http://schemas.microsoft.com/office/powerpoint/2010/main" val="28067753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Physicians Reluctant to Engage in End-of-Life Care – Missed Opportunities</a:t>
            </a:r>
            <a:endParaRPr lang="en-US" dirty="0"/>
          </a:p>
        </p:txBody>
      </p:sp>
      <p:sp>
        <p:nvSpPr>
          <p:cNvPr id="3" name="Content Placeholder 2"/>
          <p:cNvSpPr>
            <a:spLocks noGrp="1"/>
          </p:cNvSpPr>
          <p:nvPr>
            <p:ph sz="quarter" idx="13"/>
          </p:nvPr>
        </p:nvSpPr>
        <p:spPr/>
        <p:txBody>
          <a:bodyPr>
            <a:normAutofit/>
          </a:bodyPr>
          <a:lstStyle/>
          <a:p>
            <a:pPr marL="0" indent="0">
              <a:buNone/>
            </a:pPr>
            <a:endParaRPr lang="en-US" sz="2400" dirty="0" smtClean="0"/>
          </a:p>
          <a:p>
            <a:pPr marL="0" indent="0">
              <a:buNone/>
            </a:pPr>
            <a:r>
              <a:rPr lang="en-US" sz="2400" dirty="0" smtClean="0"/>
              <a:t>Dana-Farber Cancer Institute:</a:t>
            </a:r>
          </a:p>
          <a:p>
            <a:pPr marL="0" indent="0">
              <a:buNone/>
            </a:pPr>
            <a:endParaRPr lang="en-US" dirty="0"/>
          </a:p>
          <a:p>
            <a:pPr marL="0" indent="0">
              <a:buNone/>
            </a:pPr>
            <a:r>
              <a:rPr lang="en-US" sz="2800" dirty="0" smtClean="0"/>
              <a:t>“Terminally ill patients who talk to their doctors about EOL care </a:t>
            </a:r>
            <a:r>
              <a:rPr lang="en-US" sz="2800" b="1" dirty="0" smtClean="0">
                <a:solidFill>
                  <a:schemeClr val="accent3"/>
                </a:solidFill>
              </a:rPr>
              <a:t>at least a month before they die </a:t>
            </a:r>
            <a:r>
              <a:rPr lang="en-US" sz="2800" dirty="0" smtClean="0"/>
              <a:t>are more likely to choose therapy that is less aggressive—therapy aimed more at making them feel better than at prolonging life.”</a:t>
            </a:r>
          </a:p>
          <a:p>
            <a:pPr marL="0" indent="0">
              <a:buNone/>
            </a:pPr>
            <a:endParaRPr lang="en-US" sz="2800" dirty="0" smtClean="0"/>
          </a:p>
          <a:p>
            <a:pPr marL="0" indent="0">
              <a:buNone/>
            </a:pPr>
            <a:endParaRPr lang="en-US" sz="1800" dirty="0"/>
          </a:p>
          <a:p>
            <a:pPr marL="0" indent="0">
              <a:buNone/>
            </a:pPr>
            <a:r>
              <a:rPr lang="en-US" sz="1800" dirty="0" smtClean="0"/>
              <a:t>Mack, et al.; </a:t>
            </a:r>
            <a:r>
              <a:rPr lang="cs-CZ" sz="1800" u="sng" dirty="0"/>
              <a:t>J </a:t>
            </a:r>
            <a:r>
              <a:rPr lang="cs-CZ" sz="1800" u="sng" dirty="0" err="1"/>
              <a:t>Clin</a:t>
            </a:r>
            <a:r>
              <a:rPr lang="cs-CZ" sz="1800" u="sng" dirty="0"/>
              <a:t> </a:t>
            </a:r>
            <a:r>
              <a:rPr lang="cs-CZ" sz="1800" u="sng" dirty="0" err="1"/>
              <a:t>Oncol</a:t>
            </a:r>
            <a:r>
              <a:rPr lang="cs-CZ" sz="1800" u="sng" dirty="0"/>
              <a:t>. 2012 Dec 10;30(35):4387-95</a:t>
            </a:r>
            <a:endParaRPr lang="en-US" sz="1800" dirty="0"/>
          </a:p>
        </p:txBody>
      </p:sp>
    </p:spTree>
    <p:extLst>
      <p:ext uri="{BB962C8B-B14F-4D97-AF65-F5344CB8AC3E}">
        <p14:creationId xmlns:p14="http://schemas.microsoft.com/office/powerpoint/2010/main" val="14294219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Physicians Reluctant to Engage in End-of-life Care – Decreased Survival</a:t>
            </a:r>
            <a:endParaRPr lang="en-US" dirty="0"/>
          </a:p>
        </p:txBody>
      </p:sp>
      <p:sp>
        <p:nvSpPr>
          <p:cNvPr id="3" name="Content Placeholder 2"/>
          <p:cNvSpPr>
            <a:spLocks noGrp="1"/>
          </p:cNvSpPr>
          <p:nvPr>
            <p:ph sz="quarter" idx="13"/>
          </p:nvPr>
        </p:nvSpPr>
        <p:spPr/>
        <p:txBody>
          <a:bodyPr>
            <a:normAutofit/>
          </a:bodyPr>
          <a:lstStyle/>
          <a:p>
            <a:pPr marL="0" indent="0">
              <a:buNone/>
            </a:pPr>
            <a:endParaRPr lang="en-US" sz="2400" dirty="0" smtClean="0"/>
          </a:p>
          <a:p>
            <a:pPr marL="0" indent="0">
              <a:buNone/>
            </a:pPr>
            <a:r>
              <a:rPr lang="en-US" sz="2400" dirty="0" smtClean="0"/>
              <a:t>National Hospice and Palliative Care Organization:</a:t>
            </a:r>
          </a:p>
          <a:p>
            <a:pPr marL="0" indent="0">
              <a:buNone/>
            </a:pPr>
            <a:endParaRPr lang="en-US" dirty="0" smtClean="0"/>
          </a:p>
          <a:p>
            <a:pPr marL="0" indent="0">
              <a:buNone/>
            </a:pPr>
            <a:r>
              <a:rPr lang="en-US" sz="2800" dirty="0" smtClean="0"/>
              <a:t>“the mean survival was </a:t>
            </a:r>
            <a:r>
              <a:rPr lang="en-US" sz="2800" b="1" dirty="0" smtClean="0">
                <a:solidFill>
                  <a:schemeClr val="accent3"/>
                </a:solidFill>
              </a:rPr>
              <a:t>29 days longer </a:t>
            </a:r>
            <a:r>
              <a:rPr lang="en-US" sz="2800" dirty="0" smtClean="0"/>
              <a:t>for hospice patients than for non-hospice patients.”</a:t>
            </a:r>
          </a:p>
          <a:p>
            <a:pPr marL="0" indent="0">
              <a:buNone/>
            </a:pPr>
            <a:endParaRPr lang="en-US" sz="2800" dirty="0" smtClean="0"/>
          </a:p>
          <a:p>
            <a:pPr marL="0" indent="0">
              <a:buNone/>
            </a:pPr>
            <a:endParaRPr lang="en-US" sz="2800" dirty="0"/>
          </a:p>
          <a:p>
            <a:pPr marL="0" indent="0">
              <a:buNone/>
            </a:pPr>
            <a:r>
              <a:rPr lang="en-US" sz="1800" dirty="0" err="1" smtClean="0"/>
              <a:t>ConnorSR</a:t>
            </a:r>
            <a:r>
              <a:rPr lang="en-US" sz="1800" dirty="0" smtClean="0"/>
              <a:t>, et al. J Pain Symptom Manage. 2007 Mar;33(3):238-46</a:t>
            </a:r>
          </a:p>
        </p:txBody>
      </p:sp>
    </p:spTree>
    <p:extLst>
      <p:ext uri="{BB962C8B-B14F-4D97-AF65-F5344CB8AC3E}">
        <p14:creationId xmlns:p14="http://schemas.microsoft.com/office/powerpoint/2010/main" val="433664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Physicians Reluctant to Engage in End-of-life Care – Diminished Quality of Life</a:t>
            </a:r>
            <a:endParaRPr lang="en-US" dirty="0"/>
          </a:p>
        </p:txBody>
      </p:sp>
      <p:sp>
        <p:nvSpPr>
          <p:cNvPr id="3" name="Content Placeholder 2"/>
          <p:cNvSpPr>
            <a:spLocks noGrp="1"/>
          </p:cNvSpPr>
          <p:nvPr>
            <p:ph sz="quarter" idx="13"/>
          </p:nvPr>
        </p:nvSpPr>
        <p:spPr/>
        <p:txBody>
          <a:bodyPr>
            <a:normAutofit fontScale="92500"/>
          </a:bodyPr>
          <a:lstStyle/>
          <a:p>
            <a:pPr marL="0" indent="0">
              <a:buNone/>
            </a:pPr>
            <a:endParaRPr lang="en-US" sz="2400" dirty="0" smtClean="0"/>
          </a:p>
          <a:p>
            <a:pPr marL="0" indent="0">
              <a:buNone/>
            </a:pPr>
            <a:r>
              <a:rPr lang="en-US" sz="2600" dirty="0" smtClean="0"/>
              <a:t>Harvard University:</a:t>
            </a:r>
          </a:p>
          <a:p>
            <a:pPr marL="0" indent="0">
              <a:buNone/>
            </a:pPr>
            <a:endParaRPr lang="en-US" sz="2800" dirty="0" smtClean="0"/>
          </a:p>
          <a:p>
            <a:pPr marL="0" indent="0">
              <a:buNone/>
            </a:pPr>
            <a:r>
              <a:rPr lang="en-US" sz="2800" dirty="0" smtClean="0"/>
              <a:t>“Physicians who are able to remain </a:t>
            </a:r>
            <a:r>
              <a:rPr lang="en-US" sz="2800" b="1" dirty="0" smtClean="0">
                <a:solidFill>
                  <a:schemeClr val="accent3"/>
                </a:solidFill>
              </a:rPr>
              <a:t>engaged</a:t>
            </a:r>
            <a:r>
              <a:rPr lang="en-US" sz="2800" dirty="0" smtClean="0"/>
              <a:t> and ‘</a:t>
            </a:r>
            <a:r>
              <a:rPr lang="en-US" sz="2800" b="1" dirty="0" smtClean="0">
                <a:solidFill>
                  <a:schemeClr val="accent3"/>
                </a:solidFill>
              </a:rPr>
              <a:t>present</a:t>
            </a:r>
            <a:r>
              <a:rPr lang="en-US" sz="2800" dirty="0" smtClean="0"/>
              <a:t>’ for their dying patients – by inviting and answering questions and by treating patients in a way that makes them feel that </a:t>
            </a:r>
            <a:r>
              <a:rPr lang="en-US" sz="2800" b="1" dirty="0" smtClean="0">
                <a:solidFill>
                  <a:schemeClr val="accent3"/>
                </a:solidFill>
              </a:rPr>
              <a:t>they matter</a:t>
            </a:r>
            <a:r>
              <a:rPr lang="en-US" sz="2800" dirty="0" smtClean="0"/>
              <a:t> as fellow human beings – have the capacity to improve a dying patient’s [quality of life].”</a:t>
            </a:r>
            <a:endParaRPr lang="en-US" sz="2800" dirty="0"/>
          </a:p>
          <a:p>
            <a:pPr marL="0" indent="0">
              <a:buNone/>
            </a:pPr>
            <a:endParaRPr lang="en-US" dirty="0" smtClean="0"/>
          </a:p>
          <a:p>
            <a:pPr marL="0" indent="0">
              <a:buNone/>
            </a:pPr>
            <a:endParaRPr lang="en-US" dirty="0" smtClean="0">
              <a:hlinkClick r:id="rId2"/>
            </a:endParaRPr>
          </a:p>
          <a:p>
            <a:pPr marL="0" indent="0">
              <a:buNone/>
            </a:pPr>
            <a:r>
              <a:rPr lang="en-US" sz="1900" u="sng" dirty="0" smtClean="0">
                <a:solidFill>
                  <a:schemeClr val="tx1"/>
                </a:solidFill>
                <a:hlinkClick r:id="rId2"/>
              </a:rPr>
              <a:t>Zhang </a:t>
            </a:r>
            <a:r>
              <a:rPr lang="en-US" sz="1900" u="sng" dirty="0">
                <a:solidFill>
                  <a:schemeClr val="tx1"/>
                </a:solidFill>
                <a:hlinkClick r:id="rId2"/>
              </a:rPr>
              <a:t>B, et al "Factors important to patients' quality of life at the end of life" </a:t>
            </a:r>
            <a:r>
              <a:rPr lang="en-US" sz="1900" i="1" u="sng" dirty="0">
                <a:solidFill>
                  <a:schemeClr val="tx1"/>
                </a:solidFill>
                <a:hlinkClick r:id="rId2"/>
              </a:rPr>
              <a:t>Arch Intern Med </a:t>
            </a:r>
            <a:r>
              <a:rPr lang="en-US" sz="1900" u="sng" dirty="0" smtClean="0">
                <a:solidFill>
                  <a:schemeClr val="tx1"/>
                </a:solidFill>
                <a:hlinkClick r:id="rId2"/>
              </a:rPr>
              <a:t>2012; doi:10.1001/archinternmed.2012.2364.</a:t>
            </a:r>
            <a:endParaRPr lang="en-US" sz="1900" u="sng" dirty="0">
              <a:solidFill>
                <a:schemeClr val="tx1"/>
              </a:solidFill>
            </a:endParaRPr>
          </a:p>
        </p:txBody>
      </p:sp>
    </p:spTree>
    <p:extLst>
      <p:ext uri="{BB962C8B-B14F-4D97-AF65-F5344CB8AC3E}">
        <p14:creationId xmlns:p14="http://schemas.microsoft.com/office/powerpoint/2010/main" val="26631777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EbookCover.jpg"/>
          <p:cNvPicPr>
            <a:picLocks noGrp="1" noChangeAspect="1"/>
          </p:cNvPicPr>
          <p:nvPr>
            <p:ph type="pic" idx="1"/>
          </p:nvPr>
        </p:nvPicPr>
        <p:blipFill>
          <a:blip r:embed="rId2" cstate="email">
            <a:extLst>
              <a:ext uri="{28A0092B-C50C-407E-A947-70E740481C1C}">
                <a14:useLocalDpi xmlns:a14="http://schemas.microsoft.com/office/drawing/2010/main"/>
              </a:ext>
            </a:extLst>
          </a:blip>
          <a:srcRect l="-5741" r="-5741"/>
          <a:stretch>
            <a:fillRect/>
          </a:stretch>
        </p:blipFill>
        <p:spPr/>
      </p:pic>
      <p:sp>
        <p:nvSpPr>
          <p:cNvPr id="4" name="Text Placeholder 3"/>
          <p:cNvSpPr>
            <a:spLocks noGrp="1"/>
          </p:cNvSpPr>
          <p:nvPr>
            <p:ph type="body" sz="quarter" idx="13"/>
          </p:nvPr>
        </p:nvSpPr>
        <p:spPr/>
        <p:txBody>
          <a:bodyPr>
            <a:normAutofit/>
          </a:bodyPr>
          <a:lstStyle/>
          <a:p>
            <a:r>
              <a:rPr lang="en-US" sz="2800" i="1" dirty="0" smtClean="0"/>
              <a:t>…treating dying patients in a way that makes them feel that they really matter … improves their quality of life</a:t>
            </a:r>
            <a:r>
              <a:rPr lang="en-US" sz="2800" i="1" dirty="0"/>
              <a:t> </a:t>
            </a:r>
            <a:r>
              <a:rPr lang="en-US" sz="2800" i="1" dirty="0" smtClean="0"/>
              <a:t>…</a:t>
            </a:r>
            <a:endParaRPr lang="en-US" sz="2800" i="1" dirty="0"/>
          </a:p>
        </p:txBody>
      </p:sp>
    </p:spTree>
    <p:extLst>
      <p:ext uri="{BB962C8B-B14F-4D97-AF65-F5344CB8AC3E}">
        <p14:creationId xmlns:p14="http://schemas.microsoft.com/office/powerpoint/2010/main" val="20738875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p:txBody>
          <a:bodyPr>
            <a:normAutofit/>
          </a:bodyPr>
          <a:lstStyle/>
          <a:p>
            <a:r>
              <a:rPr lang="en-US" sz="2800" i="1" dirty="0" smtClean="0"/>
              <a:t>So why do doctors struggle to engage with their patients at the end-of-life?</a:t>
            </a:r>
            <a:endParaRPr lang="en-US" sz="2800" i="1" dirty="0"/>
          </a:p>
        </p:txBody>
      </p:sp>
    </p:spTree>
    <p:extLst>
      <p:ext uri="{BB962C8B-B14F-4D97-AF65-F5344CB8AC3E}">
        <p14:creationId xmlns:p14="http://schemas.microsoft.com/office/powerpoint/2010/main" val="39459978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The Western Medical Model has inherent obstacles to embracing the end-of-life and is one</a:t>
            </a:r>
            <a:endParaRPr lang="en-US" dirty="0"/>
          </a:p>
        </p:txBody>
      </p:sp>
      <p:sp>
        <p:nvSpPr>
          <p:cNvPr id="5" name="Title 4"/>
          <p:cNvSpPr>
            <a:spLocks noGrp="1"/>
          </p:cNvSpPr>
          <p:nvPr>
            <p:ph type="title"/>
          </p:nvPr>
        </p:nvSpPr>
        <p:spPr/>
        <p:txBody>
          <a:bodyPr/>
          <a:lstStyle/>
          <a:p>
            <a:r>
              <a:rPr lang="en-US" dirty="0" smtClean="0"/>
              <a:t>source of the problem</a:t>
            </a:r>
            <a:endParaRPr lang="en-US" dirty="0"/>
          </a:p>
        </p:txBody>
      </p:sp>
    </p:spTree>
    <p:extLst>
      <p:ext uri="{BB962C8B-B14F-4D97-AF65-F5344CB8AC3E}">
        <p14:creationId xmlns:p14="http://schemas.microsoft.com/office/powerpoint/2010/main" val="20239964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Doctors Learn About Death &amp; Dying</a:t>
            </a:r>
            <a:endParaRPr lang="en-US" dirty="0"/>
          </a:p>
        </p:txBody>
      </p:sp>
      <p:sp>
        <p:nvSpPr>
          <p:cNvPr id="3" name="Content Placeholder 2"/>
          <p:cNvSpPr>
            <a:spLocks noGrp="1"/>
          </p:cNvSpPr>
          <p:nvPr>
            <p:ph sz="quarter" idx="13"/>
          </p:nvPr>
        </p:nvSpPr>
        <p:spPr/>
        <p:txBody>
          <a:bodyPr>
            <a:normAutofit/>
          </a:bodyPr>
          <a:lstStyle/>
          <a:p>
            <a:pPr marL="0" indent="0">
              <a:buNone/>
            </a:pPr>
            <a:r>
              <a:rPr lang="en-US" dirty="0" smtClean="0"/>
              <a:t>Statistics from The National Report on The Status of Medical Education in End-of-Life Care*:</a:t>
            </a:r>
          </a:p>
          <a:p>
            <a:pPr marL="0" indent="0">
              <a:buNone/>
            </a:pPr>
            <a:endParaRPr lang="en-US" dirty="0"/>
          </a:p>
          <a:p>
            <a:pPr marL="342900" indent="-342900"/>
            <a:r>
              <a:rPr lang="en-US" dirty="0" smtClean="0"/>
              <a:t>Less than 18% of students and residents surveyed had received formal end-of-life care education</a:t>
            </a:r>
          </a:p>
          <a:p>
            <a:pPr marL="342900" indent="-342900"/>
            <a:r>
              <a:rPr lang="en-US" dirty="0" smtClean="0"/>
              <a:t>39% felt unprepared to address patients’ fears about death</a:t>
            </a:r>
          </a:p>
          <a:p>
            <a:pPr marL="342900" indent="-342900"/>
            <a:r>
              <a:rPr lang="en-US" dirty="0" smtClean="0"/>
              <a:t>Nearly 50% felt unprepared to manage their own feelings about death</a:t>
            </a:r>
          </a:p>
          <a:p>
            <a:pPr marL="342900" indent="-342900"/>
            <a:r>
              <a:rPr lang="en-US" dirty="0" smtClean="0"/>
              <a:t>40% felt that dying patients were not considered good teaching cases and that meeting the psychosocial needs of dying patients was not a core competency</a:t>
            </a:r>
          </a:p>
          <a:p>
            <a:pPr marL="342900" indent="-342900"/>
            <a:endParaRPr lang="en-US" dirty="0"/>
          </a:p>
          <a:p>
            <a:pPr marL="0" indent="0">
              <a:buNone/>
            </a:pPr>
            <a:r>
              <a:rPr lang="en-US" sz="1800" dirty="0" smtClean="0"/>
              <a:t>*Sullivan, et al., J Gen Intern Med. 2003 September, 18(9): 685-695</a:t>
            </a:r>
          </a:p>
        </p:txBody>
      </p:sp>
    </p:spTree>
    <p:extLst>
      <p:ext uri="{BB962C8B-B14F-4D97-AF65-F5344CB8AC3E}">
        <p14:creationId xmlns:p14="http://schemas.microsoft.com/office/powerpoint/2010/main" val="38311586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Obstacles to End-of-Life Care for Western Medical Physicians: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162505704"/>
              </p:ext>
            </p:extLst>
          </p:nvPr>
        </p:nvGraphicFramePr>
        <p:xfrm>
          <a:off x="273049" y="1327588"/>
          <a:ext cx="8594726" cy="5440637"/>
        </p:xfrm>
        <a:graphic>
          <a:graphicData uri="http://schemas.openxmlformats.org/drawingml/2006/table">
            <a:tbl>
              <a:tblPr firstRow="1" bandRow="1">
                <a:tableStyleId>{69CF1AB2-1976-4502-BF36-3FF5EA218861}</a:tableStyleId>
              </a:tblPr>
              <a:tblGrid>
                <a:gridCol w="4297363"/>
                <a:gridCol w="4297363"/>
              </a:tblGrid>
              <a:tr h="2691588">
                <a:tc>
                  <a:txBody>
                    <a:bodyPr/>
                    <a:lstStyle/>
                    <a:p>
                      <a:endParaRPr lang="en-US" sz="2000" dirty="0"/>
                    </a:p>
                  </a:txBody>
                  <a:tcPr/>
                </a:tc>
                <a:tc>
                  <a:txBody>
                    <a:bodyPr/>
                    <a:lstStyle/>
                    <a:p>
                      <a:pPr marL="0" indent="0" algn="l">
                        <a:buNone/>
                      </a:pPr>
                      <a:r>
                        <a:rPr lang="en-US" sz="2800" dirty="0" smtClean="0"/>
                        <a:t>1.</a:t>
                      </a:r>
                      <a:r>
                        <a:rPr lang="en-US" sz="2800" baseline="0" dirty="0" smtClean="0"/>
                        <a:t> The</a:t>
                      </a:r>
                      <a:r>
                        <a:rPr lang="en-US" sz="2800" dirty="0" smtClean="0"/>
                        <a:t> Science of Medicine</a:t>
                      </a:r>
                    </a:p>
                    <a:p>
                      <a:pPr marL="457200" indent="-457200" algn="l">
                        <a:buFont typeface="Arial"/>
                        <a:buChar char="•"/>
                      </a:pPr>
                      <a:r>
                        <a:rPr lang="en-US" sz="2000" baseline="0" dirty="0" smtClean="0"/>
                        <a:t>Measurable</a:t>
                      </a:r>
                    </a:p>
                    <a:p>
                      <a:pPr marL="457200" indent="-457200" algn="l">
                        <a:buFont typeface="Arial"/>
                        <a:buChar char="•"/>
                      </a:pPr>
                      <a:r>
                        <a:rPr lang="en-US" sz="2000" baseline="0" dirty="0" smtClean="0"/>
                        <a:t>Objective</a:t>
                      </a:r>
                    </a:p>
                    <a:p>
                      <a:pPr marL="457200" indent="-457200" algn="l">
                        <a:buFont typeface="Arial"/>
                        <a:buChar char="•"/>
                      </a:pPr>
                      <a:r>
                        <a:rPr lang="en-US" sz="2000" baseline="0" dirty="0" smtClean="0"/>
                        <a:t>Materialistic</a:t>
                      </a:r>
                    </a:p>
                    <a:p>
                      <a:pPr marL="457200" indent="-457200" algn="l">
                        <a:buFont typeface="Arial"/>
                        <a:buChar char="•"/>
                      </a:pPr>
                      <a:r>
                        <a:rPr lang="en-US" sz="2000" baseline="0" dirty="0" smtClean="0"/>
                        <a:t>Outcome oriented (Focused on “Cure”)</a:t>
                      </a:r>
                    </a:p>
                    <a:p>
                      <a:pPr marL="742950" indent="-742950">
                        <a:buAutoNum type="arabicPeriod"/>
                      </a:pPr>
                      <a:endParaRPr lang="en-US" sz="3600" dirty="0"/>
                    </a:p>
                  </a:txBody>
                  <a:tcPr/>
                </a:tc>
              </a:tr>
              <a:tr h="2749049">
                <a:tc>
                  <a:txBody>
                    <a:bodyPr/>
                    <a:lstStyle/>
                    <a:p>
                      <a:pPr marL="0" indent="0">
                        <a:buFont typeface="Arial"/>
                        <a:buNone/>
                      </a:pPr>
                      <a:endParaRPr lang="en-US" sz="2000" b="1" dirty="0" smtClean="0">
                        <a:latin typeface="+mn-lt"/>
                      </a:endParaRPr>
                    </a:p>
                  </a:txBody>
                  <a:tcPr/>
                </a:tc>
                <a:tc>
                  <a:txBody>
                    <a:bodyPr/>
                    <a:lstStyle/>
                    <a:p>
                      <a:endParaRPr lang="en-US" sz="2000" b="1" dirty="0">
                        <a:latin typeface="+mn-lt"/>
                      </a:endParaRPr>
                    </a:p>
                  </a:txBody>
                  <a:tcPr/>
                </a:tc>
              </a:tr>
            </a:tbl>
          </a:graphicData>
        </a:graphic>
      </p:graphicFrame>
    </p:spTree>
    <p:extLst>
      <p:ext uri="{BB962C8B-B14F-4D97-AF65-F5344CB8AC3E}">
        <p14:creationId xmlns:p14="http://schemas.microsoft.com/office/powerpoint/2010/main" val="1259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Obstacles to End-of-Life Care for Western Medical Physicians: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579781076"/>
              </p:ext>
            </p:extLst>
          </p:nvPr>
        </p:nvGraphicFramePr>
        <p:xfrm>
          <a:off x="273049" y="1327588"/>
          <a:ext cx="8594726" cy="5440637"/>
        </p:xfrm>
        <a:graphic>
          <a:graphicData uri="http://schemas.openxmlformats.org/drawingml/2006/table">
            <a:tbl>
              <a:tblPr firstRow="1" bandRow="1">
                <a:tableStyleId>{69CF1AB2-1976-4502-BF36-3FF5EA218861}</a:tableStyleId>
              </a:tblPr>
              <a:tblGrid>
                <a:gridCol w="4297363"/>
                <a:gridCol w="4297363"/>
              </a:tblGrid>
              <a:tr h="2691588">
                <a:tc>
                  <a:txBody>
                    <a:bodyPr/>
                    <a:lstStyle/>
                    <a:p>
                      <a:endParaRPr lang="en-US" sz="2000" dirty="0"/>
                    </a:p>
                  </a:txBody>
                  <a:tcPr/>
                </a:tc>
                <a:tc>
                  <a:txBody>
                    <a:bodyPr/>
                    <a:lstStyle/>
                    <a:p>
                      <a:pPr marL="0" indent="0" algn="l">
                        <a:buNone/>
                      </a:pPr>
                      <a:r>
                        <a:rPr lang="en-US" sz="2800" dirty="0" smtClean="0"/>
                        <a:t>1. The</a:t>
                      </a:r>
                      <a:r>
                        <a:rPr lang="en-US" sz="2800" baseline="0" dirty="0" smtClean="0"/>
                        <a:t> </a:t>
                      </a:r>
                      <a:r>
                        <a:rPr lang="en-US" sz="2800" dirty="0" smtClean="0"/>
                        <a:t>Science of Medicine</a:t>
                      </a:r>
                    </a:p>
                    <a:p>
                      <a:pPr marL="457200" indent="-457200" algn="l">
                        <a:buFont typeface="Arial"/>
                        <a:buChar char="•"/>
                      </a:pPr>
                      <a:r>
                        <a:rPr lang="en-US" sz="2000" baseline="0" dirty="0" smtClean="0"/>
                        <a:t>Measurable</a:t>
                      </a:r>
                    </a:p>
                    <a:p>
                      <a:pPr marL="457200" indent="-457200" algn="l">
                        <a:buFont typeface="Arial"/>
                        <a:buChar char="•"/>
                      </a:pPr>
                      <a:r>
                        <a:rPr lang="en-US" sz="2000" baseline="0" dirty="0" smtClean="0"/>
                        <a:t>Objective</a:t>
                      </a:r>
                    </a:p>
                    <a:p>
                      <a:pPr marL="457200" indent="-457200" algn="l">
                        <a:buFont typeface="Arial"/>
                        <a:buChar char="•"/>
                      </a:pPr>
                      <a:r>
                        <a:rPr lang="en-US" sz="2000" baseline="0" dirty="0" smtClean="0"/>
                        <a:t>Materialistic</a:t>
                      </a:r>
                    </a:p>
                    <a:p>
                      <a:pPr marL="457200" indent="-457200" algn="l">
                        <a:buFont typeface="Arial"/>
                        <a:buChar char="•"/>
                      </a:pPr>
                      <a:r>
                        <a:rPr lang="en-US" sz="2000" baseline="0" dirty="0" smtClean="0"/>
                        <a:t>Outcome oriented (Focus on “Cure”)</a:t>
                      </a:r>
                    </a:p>
                    <a:p>
                      <a:pPr marL="742950" indent="-742950">
                        <a:buAutoNum type="arabicPeriod"/>
                      </a:pPr>
                      <a:endParaRPr lang="en-US" sz="3600" dirty="0"/>
                    </a:p>
                  </a:txBody>
                  <a:tcPr/>
                </a:tc>
              </a:tr>
              <a:tr h="2749049">
                <a:tc>
                  <a:txBody>
                    <a:bodyPr/>
                    <a:lstStyle/>
                    <a:p>
                      <a:pPr marL="0" indent="0">
                        <a:buFont typeface="Arial"/>
                        <a:buNone/>
                      </a:pPr>
                      <a:endParaRPr lang="en-US" sz="2000" b="1" dirty="0" smtClean="0">
                        <a:latin typeface="+mn-lt"/>
                      </a:endParaRPr>
                    </a:p>
                  </a:txBody>
                  <a:tcPr/>
                </a:tc>
                <a:tc>
                  <a:txBody>
                    <a:bodyPr/>
                    <a:lstStyle/>
                    <a:p>
                      <a:r>
                        <a:rPr lang="en-US" sz="2800" b="1" dirty="0" smtClean="0">
                          <a:latin typeface="+mn-lt"/>
                        </a:rPr>
                        <a:t>2. The System of Medicine</a:t>
                      </a:r>
                    </a:p>
                    <a:p>
                      <a:pPr marL="457200" indent="-457200">
                        <a:buFont typeface="Arial"/>
                        <a:buChar char="•"/>
                      </a:pPr>
                      <a:r>
                        <a:rPr lang="en-US" sz="2000" b="1" dirty="0" smtClean="0">
                          <a:latin typeface="+mn-lt"/>
                        </a:rPr>
                        <a:t>Time limitations</a:t>
                      </a:r>
                    </a:p>
                    <a:p>
                      <a:pPr marL="457200" indent="-457200">
                        <a:buFont typeface="Arial"/>
                        <a:buChar char="•"/>
                      </a:pPr>
                      <a:r>
                        <a:rPr lang="en-US" sz="2000" b="1" dirty="0" smtClean="0">
                          <a:latin typeface="+mn-lt"/>
                        </a:rPr>
                        <a:t>Lack of reimbursement</a:t>
                      </a:r>
                    </a:p>
                    <a:p>
                      <a:pPr marL="457200" indent="-457200">
                        <a:buFont typeface="Arial"/>
                        <a:buChar char="•"/>
                      </a:pPr>
                      <a:r>
                        <a:rPr lang="en-US" sz="2000" b="1" dirty="0" smtClean="0">
                          <a:latin typeface="+mn-lt"/>
                        </a:rPr>
                        <a:t>Medicare</a:t>
                      </a:r>
                      <a:r>
                        <a:rPr lang="en-US" sz="2000" b="1" baseline="0" dirty="0" smtClean="0">
                          <a:latin typeface="+mn-lt"/>
                        </a:rPr>
                        <a:t> regulations</a:t>
                      </a:r>
                      <a:endParaRPr lang="en-US" sz="2000" b="1" dirty="0" smtClean="0">
                        <a:latin typeface="+mn-lt"/>
                      </a:endParaRPr>
                    </a:p>
                    <a:p>
                      <a:pPr marL="457200" indent="-457200">
                        <a:buFont typeface="Arial"/>
                        <a:buChar char="•"/>
                      </a:pPr>
                      <a:r>
                        <a:rPr lang="en-US" sz="2000" b="1" dirty="0" smtClean="0">
                          <a:latin typeface="+mn-lt"/>
                        </a:rPr>
                        <a:t>Malpractice litigation </a:t>
                      </a:r>
                    </a:p>
                    <a:p>
                      <a:pPr marL="457200" indent="-457200">
                        <a:buFont typeface="Arial"/>
                        <a:buChar char="•"/>
                      </a:pPr>
                      <a:r>
                        <a:rPr lang="en-US" sz="2000" b="1" dirty="0" smtClean="0">
                          <a:latin typeface="+mn-lt"/>
                        </a:rPr>
                        <a:t>Lack of training in medical schools</a:t>
                      </a:r>
                      <a:endParaRPr lang="en-US" sz="2000" b="1" dirty="0">
                        <a:latin typeface="+mn-lt"/>
                      </a:endParaRPr>
                    </a:p>
                  </a:txBody>
                  <a:tcPr/>
                </a:tc>
              </a:tr>
            </a:tbl>
          </a:graphicData>
        </a:graphic>
      </p:graphicFrame>
    </p:spTree>
    <p:extLst>
      <p:ext uri="{BB962C8B-B14F-4D97-AF65-F5344CB8AC3E}">
        <p14:creationId xmlns:p14="http://schemas.microsoft.com/office/powerpoint/2010/main" val="34349394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Obstacles to End-of-Life Care for Western Medical Physicians: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85952012"/>
              </p:ext>
            </p:extLst>
          </p:nvPr>
        </p:nvGraphicFramePr>
        <p:xfrm>
          <a:off x="273049" y="1327588"/>
          <a:ext cx="8594726" cy="5440637"/>
        </p:xfrm>
        <a:graphic>
          <a:graphicData uri="http://schemas.openxmlformats.org/drawingml/2006/table">
            <a:tbl>
              <a:tblPr firstRow="1" bandRow="1">
                <a:tableStyleId>{69CF1AB2-1976-4502-BF36-3FF5EA218861}</a:tableStyleId>
              </a:tblPr>
              <a:tblGrid>
                <a:gridCol w="4297363"/>
                <a:gridCol w="4297363"/>
              </a:tblGrid>
              <a:tr h="2691588">
                <a:tc>
                  <a:txBody>
                    <a:bodyPr/>
                    <a:lstStyle/>
                    <a:p>
                      <a:endParaRPr lang="en-US" sz="2000" dirty="0"/>
                    </a:p>
                  </a:txBody>
                  <a:tcPr/>
                </a:tc>
                <a:tc>
                  <a:txBody>
                    <a:bodyPr/>
                    <a:lstStyle/>
                    <a:p>
                      <a:pPr marL="0" indent="0" algn="l">
                        <a:buNone/>
                      </a:pPr>
                      <a:r>
                        <a:rPr lang="en-US" sz="2800" dirty="0" smtClean="0"/>
                        <a:t>1.</a:t>
                      </a:r>
                      <a:r>
                        <a:rPr lang="en-US" sz="2800" baseline="0" dirty="0" smtClean="0"/>
                        <a:t> The </a:t>
                      </a:r>
                      <a:r>
                        <a:rPr lang="en-US" sz="2800" dirty="0" smtClean="0"/>
                        <a:t>Science of Medicine</a:t>
                      </a:r>
                    </a:p>
                    <a:p>
                      <a:pPr marL="457200" indent="-457200" algn="l">
                        <a:buFont typeface="Arial"/>
                        <a:buChar char="•"/>
                      </a:pPr>
                      <a:r>
                        <a:rPr lang="en-US" sz="2000" baseline="0" dirty="0" smtClean="0"/>
                        <a:t>Measurable</a:t>
                      </a:r>
                    </a:p>
                    <a:p>
                      <a:pPr marL="457200" indent="-457200" algn="l">
                        <a:buFont typeface="Arial"/>
                        <a:buChar char="•"/>
                      </a:pPr>
                      <a:r>
                        <a:rPr lang="en-US" sz="2000" baseline="0" dirty="0" smtClean="0"/>
                        <a:t>Objective</a:t>
                      </a:r>
                    </a:p>
                    <a:p>
                      <a:pPr marL="457200" indent="-457200" algn="l">
                        <a:buFont typeface="Arial"/>
                        <a:buChar char="•"/>
                      </a:pPr>
                      <a:r>
                        <a:rPr lang="en-US" sz="2000" baseline="0" dirty="0" smtClean="0"/>
                        <a:t>Materialistic</a:t>
                      </a:r>
                    </a:p>
                    <a:p>
                      <a:pPr marL="457200" indent="-457200" algn="l">
                        <a:buFont typeface="Arial"/>
                        <a:buChar char="•"/>
                      </a:pPr>
                      <a:r>
                        <a:rPr lang="en-US" sz="2000" baseline="0" dirty="0" smtClean="0"/>
                        <a:t>Outcome oriented (Focus on “Cure”)</a:t>
                      </a:r>
                    </a:p>
                    <a:p>
                      <a:pPr marL="742950" indent="-742950">
                        <a:buAutoNum type="arabicPeriod"/>
                      </a:pPr>
                      <a:endParaRPr lang="en-US" sz="3600" dirty="0"/>
                    </a:p>
                  </a:txBody>
                  <a:tcPr/>
                </a:tc>
              </a:tr>
              <a:tr h="2749049">
                <a:tc>
                  <a:txBody>
                    <a:bodyPr/>
                    <a:lstStyle/>
                    <a:p>
                      <a:r>
                        <a:rPr lang="en-US" sz="2800" b="1" dirty="0" smtClean="0">
                          <a:latin typeface="+mn-lt"/>
                        </a:rPr>
                        <a:t>3. The Culture of Medicine</a:t>
                      </a:r>
                    </a:p>
                    <a:p>
                      <a:pPr marL="457200" indent="-457200">
                        <a:buFont typeface="Arial"/>
                        <a:buChar char="•"/>
                      </a:pPr>
                      <a:r>
                        <a:rPr lang="en-US" sz="2000" b="1" dirty="0" smtClean="0">
                          <a:latin typeface="+mn-lt"/>
                        </a:rPr>
                        <a:t>Hierarchical </a:t>
                      </a:r>
                    </a:p>
                    <a:p>
                      <a:pPr marL="457200" indent="-457200">
                        <a:buFont typeface="Arial"/>
                        <a:buChar char="•"/>
                      </a:pPr>
                      <a:r>
                        <a:rPr lang="en-US" sz="2000" b="1" dirty="0" smtClean="0">
                          <a:latin typeface="+mn-lt"/>
                        </a:rPr>
                        <a:t>Territorial and fragmented</a:t>
                      </a:r>
                    </a:p>
                    <a:p>
                      <a:pPr marL="457200" indent="-457200">
                        <a:buFont typeface="Arial"/>
                        <a:buChar char="•"/>
                      </a:pPr>
                      <a:r>
                        <a:rPr lang="en-US" sz="2000" b="1" dirty="0" smtClean="0">
                          <a:latin typeface="+mn-lt"/>
                        </a:rPr>
                        <a:t>Poor communication between disciplines</a:t>
                      </a:r>
                    </a:p>
                    <a:p>
                      <a:pPr marL="457200" indent="-457200">
                        <a:buFont typeface="Arial"/>
                        <a:buChar char="•"/>
                      </a:pPr>
                      <a:r>
                        <a:rPr lang="en-US" sz="2000" b="1" dirty="0" smtClean="0">
                          <a:latin typeface="+mn-lt"/>
                        </a:rPr>
                        <a:t>Unrealistic expectations (“Our job is to sustain</a:t>
                      </a:r>
                      <a:r>
                        <a:rPr lang="en-US" sz="2000" b="1" baseline="0" dirty="0" smtClean="0">
                          <a:latin typeface="+mn-lt"/>
                        </a:rPr>
                        <a:t> life</a:t>
                      </a:r>
                      <a:r>
                        <a:rPr lang="en-US" sz="2000" b="1" dirty="0" smtClean="0">
                          <a:latin typeface="+mn-lt"/>
                        </a:rPr>
                        <a:t>”)</a:t>
                      </a:r>
                    </a:p>
                    <a:p>
                      <a:pPr marL="0" indent="0">
                        <a:buFont typeface="Arial"/>
                        <a:buNone/>
                      </a:pPr>
                      <a:endParaRPr lang="en-US" sz="2000" b="1" dirty="0" smtClean="0">
                        <a:latin typeface="+mn-lt"/>
                      </a:endParaRPr>
                    </a:p>
                  </a:txBody>
                  <a:tcPr/>
                </a:tc>
                <a:tc>
                  <a:txBody>
                    <a:bodyPr/>
                    <a:lstStyle/>
                    <a:p>
                      <a:r>
                        <a:rPr lang="en-US" sz="2800" b="1" dirty="0" smtClean="0">
                          <a:latin typeface="+mn-lt"/>
                        </a:rPr>
                        <a:t>2. The System of Medicine</a:t>
                      </a:r>
                    </a:p>
                    <a:p>
                      <a:pPr marL="457200" indent="-457200">
                        <a:buFont typeface="Arial"/>
                        <a:buChar char="•"/>
                      </a:pPr>
                      <a:r>
                        <a:rPr lang="en-US" sz="2000" b="1" dirty="0" smtClean="0">
                          <a:latin typeface="+mn-lt"/>
                        </a:rPr>
                        <a:t>Time limitations</a:t>
                      </a:r>
                    </a:p>
                    <a:p>
                      <a:pPr marL="457200" indent="-457200">
                        <a:buFont typeface="Arial"/>
                        <a:buChar char="•"/>
                      </a:pPr>
                      <a:r>
                        <a:rPr lang="en-US" sz="2000" b="1" dirty="0" smtClean="0">
                          <a:latin typeface="+mn-lt"/>
                        </a:rPr>
                        <a:t>Lack of reimbursement</a:t>
                      </a:r>
                    </a:p>
                    <a:p>
                      <a:pPr marL="457200" indent="-457200">
                        <a:buFont typeface="Arial"/>
                        <a:buChar char="•"/>
                      </a:pPr>
                      <a:r>
                        <a:rPr lang="en-US" sz="2000" b="1" dirty="0" smtClean="0">
                          <a:latin typeface="+mn-lt"/>
                        </a:rPr>
                        <a:t>Medicare</a:t>
                      </a:r>
                      <a:r>
                        <a:rPr lang="en-US" sz="2000" b="1" baseline="0" dirty="0" smtClean="0">
                          <a:latin typeface="+mn-lt"/>
                        </a:rPr>
                        <a:t> regulations</a:t>
                      </a:r>
                      <a:endParaRPr lang="en-US" sz="2000" b="1" dirty="0" smtClean="0">
                        <a:latin typeface="+mn-lt"/>
                      </a:endParaRPr>
                    </a:p>
                    <a:p>
                      <a:pPr marL="457200" indent="-457200">
                        <a:buFont typeface="Arial"/>
                        <a:buChar char="•"/>
                      </a:pPr>
                      <a:r>
                        <a:rPr lang="en-US" sz="2000" b="1" dirty="0" smtClean="0">
                          <a:latin typeface="+mn-lt"/>
                        </a:rPr>
                        <a:t>Malpractice litigation </a:t>
                      </a:r>
                    </a:p>
                    <a:p>
                      <a:pPr marL="457200" indent="-457200">
                        <a:buFont typeface="Arial"/>
                        <a:buChar char="•"/>
                      </a:pPr>
                      <a:r>
                        <a:rPr lang="en-US" sz="2000" b="1" dirty="0" smtClean="0">
                          <a:latin typeface="+mn-lt"/>
                        </a:rPr>
                        <a:t>Lack of training in medical schools</a:t>
                      </a:r>
                      <a:endParaRPr lang="en-US" sz="2000" b="1" dirty="0">
                        <a:latin typeface="+mn-lt"/>
                      </a:endParaRPr>
                    </a:p>
                  </a:txBody>
                  <a:tcPr/>
                </a:tc>
              </a:tr>
            </a:tbl>
          </a:graphicData>
        </a:graphic>
      </p:graphicFrame>
    </p:spTree>
    <p:extLst>
      <p:ext uri="{BB962C8B-B14F-4D97-AF65-F5344CB8AC3E}">
        <p14:creationId xmlns:p14="http://schemas.microsoft.com/office/powerpoint/2010/main" val="15566077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743323" y="3721472"/>
            <a:ext cx="5120640" cy="2515620"/>
          </a:xfrm>
        </p:spPr>
        <p:txBody>
          <a:bodyPr>
            <a:normAutofit/>
          </a:bodyPr>
          <a:lstStyle/>
          <a:p>
            <a:endParaRPr lang="en-US" dirty="0" smtClean="0"/>
          </a:p>
          <a:p>
            <a:r>
              <a:rPr lang="en-US" dirty="0" smtClean="0"/>
              <a:t>I have no actual or potential conflict of interest in relation to this presentation.</a:t>
            </a:r>
          </a:p>
          <a:p>
            <a:endParaRPr lang="en-US" dirty="0"/>
          </a:p>
          <a:p>
            <a:r>
              <a:rPr lang="en-US" dirty="0" smtClean="0"/>
              <a:t>Karen Wyatt, MD  August 8, 2013</a:t>
            </a:r>
          </a:p>
          <a:p>
            <a:endParaRPr lang="en-US" dirty="0"/>
          </a:p>
          <a:p>
            <a:endParaRPr lang="en-US" dirty="0"/>
          </a:p>
        </p:txBody>
      </p:sp>
      <p:sp>
        <p:nvSpPr>
          <p:cNvPr id="2" name="Title 1"/>
          <p:cNvSpPr>
            <a:spLocks noGrp="1"/>
          </p:cNvSpPr>
          <p:nvPr>
            <p:ph type="title"/>
          </p:nvPr>
        </p:nvSpPr>
        <p:spPr/>
        <p:txBody>
          <a:bodyPr/>
          <a:lstStyle/>
          <a:p>
            <a:r>
              <a:rPr lang="en-US" dirty="0" smtClean="0"/>
              <a:t>Disclosure:</a:t>
            </a:r>
            <a:endParaRPr lang="en-US" dirty="0"/>
          </a:p>
        </p:txBody>
      </p:sp>
    </p:spTree>
    <p:extLst>
      <p:ext uri="{BB962C8B-B14F-4D97-AF65-F5344CB8AC3E}">
        <p14:creationId xmlns:p14="http://schemas.microsoft.com/office/powerpoint/2010/main" val="18341664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“Hidden Curriculum”</a:t>
            </a:r>
            <a:endParaRPr lang="en-US" dirty="0"/>
          </a:p>
        </p:txBody>
      </p:sp>
      <p:sp>
        <p:nvSpPr>
          <p:cNvPr id="3" name="Content Placeholder 2"/>
          <p:cNvSpPr>
            <a:spLocks noGrp="1"/>
          </p:cNvSpPr>
          <p:nvPr>
            <p:ph sz="quarter" idx="13"/>
          </p:nvPr>
        </p:nvSpPr>
        <p:spPr/>
        <p:txBody>
          <a:bodyPr>
            <a:normAutofit/>
          </a:bodyPr>
          <a:lstStyle/>
          <a:p>
            <a:pPr marL="0" indent="0">
              <a:buNone/>
            </a:pPr>
            <a:r>
              <a:rPr lang="en-US" dirty="0" smtClean="0"/>
              <a:t>From the National Report on the Status of Medical Education in End-of-Life Care:</a:t>
            </a:r>
          </a:p>
          <a:p>
            <a:endParaRPr lang="en-US" dirty="0"/>
          </a:p>
          <a:p>
            <a:pPr marL="0" indent="0">
              <a:buNone/>
            </a:pPr>
            <a:r>
              <a:rPr lang="en-US" sz="2800" dirty="0" smtClean="0"/>
              <a:t>“In the clinical arena, students are systemically protected from, or deprived of, opportunities to learn from caring for dying patients. When they do participate in this care, they lack role models with expertise to learn from, as well as feedback and support that facilitate clinical growth.”</a:t>
            </a:r>
          </a:p>
          <a:p>
            <a:endParaRPr lang="en-US" sz="2800" dirty="0"/>
          </a:p>
          <a:p>
            <a:pPr marL="0" indent="0">
              <a:buNone/>
            </a:pPr>
            <a:r>
              <a:rPr lang="en-US" sz="1800" dirty="0"/>
              <a:t>*Sullivan, et al., J Gen Intern Med. 2003 September, 18(9): 685-695</a:t>
            </a:r>
          </a:p>
          <a:p>
            <a:pPr marL="0" indent="0">
              <a:buNone/>
            </a:pPr>
            <a:endParaRPr lang="en-US" sz="1800" dirty="0"/>
          </a:p>
        </p:txBody>
      </p:sp>
    </p:spTree>
    <p:extLst>
      <p:ext uri="{BB962C8B-B14F-4D97-AF65-F5344CB8AC3E}">
        <p14:creationId xmlns:p14="http://schemas.microsoft.com/office/powerpoint/2010/main" val="20216763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Obstacles to End-of-Life Care for Western Medical Physicians: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579679285"/>
              </p:ext>
            </p:extLst>
          </p:nvPr>
        </p:nvGraphicFramePr>
        <p:xfrm>
          <a:off x="273049" y="1327588"/>
          <a:ext cx="8594726" cy="5440637"/>
        </p:xfrm>
        <a:graphic>
          <a:graphicData uri="http://schemas.openxmlformats.org/drawingml/2006/table">
            <a:tbl>
              <a:tblPr firstRow="1" bandRow="1">
                <a:tableStyleId>{69CF1AB2-1976-4502-BF36-3FF5EA218861}</a:tableStyleId>
              </a:tblPr>
              <a:tblGrid>
                <a:gridCol w="4297363"/>
                <a:gridCol w="4297363"/>
              </a:tblGrid>
              <a:tr h="2691588">
                <a:tc>
                  <a:txBody>
                    <a:bodyPr/>
                    <a:lstStyle/>
                    <a:p>
                      <a:r>
                        <a:rPr lang="en-US" sz="2800" dirty="0" smtClean="0"/>
                        <a:t>4. Personal Experience</a:t>
                      </a:r>
                    </a:p>
                    <a:p>
                      <a:pPr marL="457200" indent="-457200">
                        <a:buFont typeface="Arial"/>
                        <a:buChar char="•"/>
                      </a:pPr>
                      <a:r>
                        <a:rPr lang="en-US" sz="2000" dirty="0" smtClean="0"/>
                        <a:t>Unhealed grief</a:t>
                      </a:r>
                    </a:p>
                    <a:p>
                      <a:pPr marL="457200" indent="-457200">
                        <a:buFont typeface="Arial"/>
                        <a:buChar char="•"/>
                      </a:pPr>
                      <a:r>
                        <a:rPr lang="en-US" sz="2000" dirty="0" smtClean="0"/>
                        <a:t>Denial</a:t>
                      </a:r>
                      <a:r>
                        <a:rPr lang="en-US" sz="2000" baseline="0" dirty="0" smtClean="0"/>
                        <a:t> of death</a:t>
                      </a:r>
                    </a:p>
                    <a:p>
                      <a:pPr marL="457200" indent="-457200">
                        <a:buFont typeface="Arial"/>
                        <a:buChar char="•"/>
                      </a:pPr>
                      <a:r>
                        <a:rPr lang="en-US" sz="2000" baseline="0" dirty="0" smtClean="0"/>
                        <a:t>Fear of the unknown</a:t>
                      </a:r>
                      <a:endParaRPr lang="en-US" sz="2000" dirty="0"/>
                    </a:p>
                  </a:txBody>
                  <a:tcPr/>
                </a:tc>
                <a:tc>
                  <a:txBody>
                    <a:bodyPr/>
                    <a:lstStyle/>
                    <a:p>
                      <a:pPr marL="0" indent="0" algn="l">
                        <a:buNone/>
                      </a:pPr>
                      <a:r>
                        <a:rPr lang="en-US" sz="2800" dirty="0" smtClean="0"/>
                        <a:t>1.</a:t>
                      </a:r>
                      <a:r>
                        <a:rPr lang="en-US" sz="2800" baseline="0" dirty="0" smtClean="0"/>
                        <a:t> The </a:t>
                      </a:r>
                      <a:r>
                        <a:rPr lang="en-US" sz="2800" dirty="0" smtClean="0"/>
                        <a:t>Science of Medicine</a:t>
                      </a:r>
                    </a:p>
                    <a:p>
                      <a:pPr marL="457200" indent="-457200" algn="l">
                        <a:buFont typeface="Arial"/>
                        <a:buChar char="•"/>
                      </a:pPr>
                      <a:r>
                        <a:rPr lang="en-US" sz="2000" baseline="0" dirty="0" smtClean="0"/>
                        <a:t>Measurable</a:t>
                      </a:r>
                    </a:p>
                    <a:p>
                      <a:pPr marL="457200" indent="-457200" algn="l">
                        <a:buFont typeface="Arial"/>
                        <a:buChar char="•"/>
                      </a:pPr>
                      <a:r>
                        <a:rPr lang="en-US" sz="2000" baseline="0" dirty="0" smtClean="0"/>
                        <a:t>Objective</a:t>
                      </a:r>
                    </a:p>
                    <a:p>
                      <a:pPr marL="457200" indent="-457200" algn="l">
                        <a:buFont typeface="Arial"/>
                        <a:buChar char="•"/>
                      </a:pPr>
                      <a:r>
                        <a:rPr lang="en-US" sz="2000" baseline="0" dirty="0" smtClean="0"/>
                        <a:t>Materialistic</a:t>
                      </a:r>
                    </a:p>
                    <a:p>
                      <a:pPr marL="457200" indent="-457200" algn="l">
                        <a:buFont typeface="Arial"/>
                        <a:buChar char="•"/>
                      </a:pPr>
                      <a:r>
                        <a:rPr lang="en-US" sz="2000" baseline="0" dirty="0" smtClean="0"/>
                        <a:t>Outcome oriented (Focus on “Cure”)</a:t>
                      </a:r>
                    </a:p>
                    <a:p>
                      <a:pPr marL="742950" indent="-742950">
                        <a:buAutoNum type="arabicPeriod"/>
                      </a:pPr>
                      <a:endParaRPr lang="en-US" sz="3600" dirty="0"/>
                    </a:p>
                  </a:txBody>
                  <a:tcPr/>
                </a:tc>
              </a:tr>
              <a:tr h="2749049">
                <a:tc>
                  <a:txBody>
                    <a:bodyPr/>
                    <a:lstStyle/>
                    <a:p>
                      <a:r>
                        <a:rPr lang="en-US" sz="2800" b="1" dirty="0" smtClean="0">
                          <a:latin typeface="+mn-lt"/>
                        </a:rPr>
                        <a:t>3. The Culture of Medicine</a:t>
                      </a:r>
                    </a:p>
                    <a:p>
                      <a:pPr marL="457200" indent="-457200">
                        <a:buFont typeface="Arial"/>
                        <a:buChar char="•"/>
                      </a:pPr>
                      <a:r>
                        <a:rPr lang="en-US" sz="2000" b="1" dirty="0" smtClean="0">
                          <a:latin typeface="+mn-lt"/>
                        </a:rPr>
                        <a:t>Hierarchical</a:t>
                      </a:r>
                    </a:p>
                    <a:p>
                      <a:pPr marL="457200" indent="-457200">
                        <a:buFont typeface="Arial"/>
                        <a:buChar char="•"/>
                      </a:pPr>
                      <a:r>
                        <a:rPr lang="en-US" sz="2000" b="1" dirty="0" smtClean="0">
                          <a:latin typeface="+mn-lt"/>
                        </a:rPr>
                        <a:t>Territorial and fragmented</a:t>
                      </a:r>
                    </a:p>
                    <a:p>
                      <a:pPr marL="457200" indent="-457200">
                        <a:buFont typeface="Arial"/>
                        <a:buChar char="•"/>
                      </a:pPr>
                      <a:r>
                        <a:rPr lang="en-US" sz="2000" b="1" dirty="0" smtClean="0">
                          <a:latin typeface="+mn-lt"/>
                        </a:rPr>
                        <a:t>Poor communication between disciplines</a:t>
                      </a:r>
                    </a:p>
                    <a:p>
                      <a:pPr marL="457200" indent="-457200">
                        <a:buFont typeface="Arial"/>
                        <a:buChar char="•"/>
                      </a:pPr>
                      <a:r>
                        <a:rPr lang="en-US" sz="2000" b="1" dirty="0" smtClean="0">
                          <a:latin typeface="+mn-lt"/>
                        </a:rPr>
                        <a:t>Unrealistic expectations (“Our job is to sustain life”)</a:t>
                      </a:r>
                    </a:p>
                    <a:p>
                      <a:pPr marL="0" indent="0">
                        <a:buFont typeface="Arial"/>
                        <a:buNone/>
                      </a:pPr>
                      <a:endParaRPr lang="en-US" sz="2000" b="1" dirty="0" smtClean="0">
                        <a:latin typeface="+mn-lt"/>
                      </a:endParaRPr>
                    </a:p>
                  </a:txBody>
                  <a:tcPr/>
                </a:tc>
                <a:tc>
                  <a:txBody>
                    <a:bodyPr/>
                    <a:lstStyle/>
                    <a:p>
                      <a:r>
                        <a:rPr lang="en-US" sz="2800" b="1" dirty="0" smtClean="0">
                          <a:latin typeface="+mn-lt"/>
                        </a:rPr>
                        <a:t>2. The System of Medicine</a:t>
                      </a:r>
                    </a:p>
                    <a:p>
                      <a:pPr marL="457200" indent="-457200">
                        <a:buFont typeface="Arial"/>
                        <a:buChar char="•"/>
                      </a:pPr>
                      <a:r>
                        <a:rPr lang="en-US" sz="2000" b="1" dirty="0" smtClean="0">
                          <a:latin typeface="+mn-lt"/>
                        </a:rPr>
                        <a:t>Time limitations</a:t>
                      </a:r>
                    </a:p>
                    <a:p>
                      <a:pPr marL="457200" indent="-457200">
                        <a:buFont typeface="Arial"/>
                        <a:buChar char="•"/>
                      </a:pPr>
                      <a:r>
                        <a:rPr lang="en-US" sz="2000" b="1" dirty="0" smtClean="0">
                          <a:latin typeface="+mn-lt"/>
                        </a:rPr>
                        <a:t>Lack of reimbursement</a:t>
                      </a:r>
                    </a:p>
                    <a:p>
                      <a:pPr marL="457200" indent="-457200">
                        <a:buFont typeface="Arial"/>
                        <a:buChar char="•"/>
                      </a:pPr>
                      <a:r>
                        <a:rPr lang="en-US" sz="2000" b="1" dirty="0" smtClean="0">
                          <a:latin typeface="+mn-lt"/>
                        </a:rPr>
                        <a:t>Medicare</a:t>
                      </a:r>
                      <a:r>
                        <a:rPr lang="en-US" sz="2000" b="1" baseline="0" dirty="0" smtClean="0">
                          <a:latin typeface="+mn-lt"/>
                        </a:rPr>
                        <a:t> regulations</a:t>
                      </a:r>
                    </a:p>
                    <a:p>
                      <a:pPr marL="457200" indent="-457200">
                        <a:buFont typeface="Arial"/>
                        <a:buChar char="•"/>
                      </a:pPr>
                      <a:r>
                        <a:rPr lang="en-US" sz="2000" b="1" baseline="0" dirty="0" smtClean="0">
                          <a:latin typeface="+mn-lt"/>
                        </a:rPr>
                        <a:t>Malpractice litigation</a:t>
                      </a:r>
                      <a:endParaRPr lang="en-US" sz="2000" b="1" dirty="0" smtClean="0">
                        <a:latin typeface="+mn-lt"/>
                      </a:endParaRPr>
                    </a:p>
                    <a:p>
                      <a:pPr marL="457200" indent="-457200">
                        <a:buFont typeface="Arial"/>
                        <a:buChar char="•"/>
                      </a:pPr>
                      <a:r>
                        <a:rPr lang="en-US" sz="2000" b="1" dirty="0" smtClean="0">
                          <a:latin typeface="+mn-lt"/>
                        </a:rPr>
                        <a:t>Lack of training in medical schools</a:t>
                      </a:r>
                    </a:p>
                  </a:txBody>
                  <a:tcPr/>
                </a:tc>
              </a:tr>
            </a:tbl>
          </a:graphicData>
        </a:graphic>
      </p:graphicFrame>
    </p:spTree>
    <p:extLst>
      <p:ext uri="{BB962C8B-B14F-4D97-AF65-F5344CB8AC3E}">
        <p14:creationId xmlns:p14="http://schemas.microsoft.com/office/powerpoint/2010/main" val="12273436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Doctor’s Quiet Grief</a:t>
            </a:r>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US" sz="2400" dirty="0" smtClean="0"/>
              <a:t>Findings from a study of oncologists at 3 Canadian hospitals:</a:t>
            </a:r>
          </a:p>
          <a:p>
            <a:pPr marL="342900" indent="-342900"/>
            <a:r>
              <a:rPr lang="en-US" sz="2400" dirty="0" smtClean="0"/>
              <a:t>&gt; 50% struggled with feelings of failure, self-doubt, sadness and powerlessness</a:t>
            </a:r>
          </a:p>
          <a:p>
            <a:pPr marL="342900" indent="-342900"/>
            <a:r>
              <a:rPr lang="en-US" sz="2400" dirty="0" smtClean="0"/>
              <a:t>Unacknowledged grief led to inattentiveness, impatience, irritability, emotional exhaustion and burnout</a:t>
            </a:r>
          </a:p>
          <a:p>
            <a:pPr marL="342900" indent="-342900"/>
            <a:r>
              <a:rPr lang="en-US" sz="2400" dirty="0"/>
              <a:t>50% distanced themselves and withdrew from patients as they got closer to </a:t>
            </a:r>
            <a:r>
              <a:rPr lang="en-US" sz="2400" dirty="0" smtClean="0"/>
              <a:t>dying</a:t>
            </a:r>
          </a:p>
          <a:p>
            <a:pPr marL="342900" indent="-342900"/>
            <a:r>
              <a:rPr lang="en-US" sz="2400" dirty="0" smtClean="0"/>
              <a:t>50% reported unhealed grief altered their treatment decisions with subsequent patients (resulting in more aggressive treatment and reluctance to recommend palliative care or hospice)</a:t>
            </a:r>
          </a:p>
          <a:p>
            <a:pPr marL="0" indent="0">
              <a:buNone/>
            </a:pPr>
            <a:endParaRPr lang="de-DE" sz="1800" i="1" dirty="0" smtClean="0"/>
          </a:p>
          <a:p>
            <a:pPr marL="0" indent="0">
              <a:buNone/>
            </a:pPr>
            <a:r>
              <a:rPr lang="de-DE" sz="1800" i="1" dirty="0" err="1" smtClean="0"/>
              <a:t>Arch</a:t>
            </a:r>
            <a:r>
              <a:rPr lang="de-DE" sz="1800" i="1" dirty="0" smtClean="0"/>
              <a:t> </a:t>
            </a:r>
            <a:r>
              <a:rPr lang="de-DE" sz="1800" i="1" dirty="0"/>
              <a:t>Intern Med. </a:t>
            </a:r>
            <a:r>
              <a:rPr lang="de-DE" sz="1800" dirty="0"/>
              <a:t>2012;172(12):964-966.</a:t>
            </a:r>
            <a:endParaRPr lang="en-US" sz="1800" dirty="0"/>
          </a:p>
        </p:txBody>
      </p:sp>
    </p:spTree>
    <p:extLst>
      <p:ext uri="{BB962C8B-B14F-4D97-AF65-F5344CB8AC3E}">
        <p14:creationId xmlns:p14="http://schemas.microsoft.com/office/powerpoint/2010/main" val="40766338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Negative Attitudes About Death and Dying:</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553009366"/>
              </p:ext>
            </p:extLst>
          </p:nvPr>
        </p:nvGraphicFramePr>
        <p:xfrm>
          <a:off x="273049" y="1327588"/>
          <a:ext cx="8594726" cy="5440637"/>
        </p:xfrm>
        <a:graphic>
          <a:graphicData uri="http://schemas.openxmlformats.org/drawingml/2006/table">
            <a:tbl>
              <a:tblPr firstRow="1" bandRow="1">
                <a:tableStyleId>{69CF1AB2-1976-4502-BF36-3FF5EA218861}</a:tableStyleId>
              </a:tblPr>
              <a:tblGrid>
                <a:gridCol w="4297363"/>
                <a:gridCol w="4297363"/>
              </a:tblGrid>
              <a:tr h="2691588">
                <a:tc>
                  <a:txBody>
                    <a:bodyPr/>
                    <a:lstStyle/>
                    <a:p>
                      <a:r>
                        <a:rPr lang="en-US" sz="2800" dirty="0" smtClean="0"/>
                        <a:t>4. Personal Experience</a:t>
                      </a:r>
                    </a:p>
                    <a:p>
                      <a:pPr algn="ctr"/>
                      <a:endParaRPr lang="en-US" sz="2000" dirty="0" smtClean="0"/>
                    </a:p>
                    <a:p>
                      <a:pPr algn="ctr"/>
                      <a:endParaRPr lang="en-US" sz="2000" baseline="0" dirty="0" smtClean="0"/>
                    </a:p>
                  </a:txBody>
                  <a:tcPr/>
                </a:tc>
                <a:tc>
                  <a:txBody>
                    <a:bodyPr/>
                    <a:lstStyle/>
                    <a:p>
                      <a:pPr marL="0" indent="0" algn="l">
                        <a:buNone/>
                      </a:pPr>
                      <a:r>
                        <a:rPr lang="en-US" sz="2800" baseline="0" dirty="0" smtClean="0"/>
                        <a:t>1. The </a:t>
                      </a:r>
                      <a:r>
                        <a:rPr lang="en-US" sz="2800" dirty="0" smtClean="0"/>
                        <a:t>Science of Medicine</a:t>
                      </a:r>
                    </a:p>
                    <a:p>
                      <a:pPr marL="0" indent="0" algn="ctr">
                        <a:buFont typeface="Arial"/>
                        <a:buNone/>
                      </a:pPr>
                      <a:endParaRPr lang="en-US" sz="2000" baseline="0" dirty="0" smtClean="0"/>
                    </a:p>
                    <a:p>
                      <a:pPr marL="0" indent="0" algn="ctr">
                        <a:buFont typeface="Arial"/>
                        <a:buNone/>
                      </a:pPr>
                      <a:r>
                        <a:rPr lang="en-US" sz="2800" baseline="0" dirty="0" smtClean="0"/>
                        <a:t>“Death is an unacceptable outcome.”</a:t>
                      </a:r>
                    </a:p>
                    <a:p>
                      <a:pPr marL="0" indent="0" algn="ctr">
                        <a:buFont typeface="Arial"/>
                        <a:buNone/>
                      </a:pPr>
                      <a:endParaRPr lang="en-US" sz="2000" baseline="0" dirty="0" smtClean="0"/>
                    </a:p>
                  </a:txBody>
                  <a:tcPr/>
                </a:tc>
              </a:tr>
              <a:tr h="2749049">
                <a:tc>
                  <a:txBody>
                    <a:bodyPr/>
                    <a:lstStyle/>
                    <a:p>
                      <a:r>
                        <a:rPr lang="en-US" sz="2800" b="1" dirty="0" smtClean="0">
                          <a:latin typeface="+mn-lt"/>
                        </a:rPr>
                        <a:t>3. The Culture of Medicine</a:t>
                      </a:r>
                    </a:p>
                    <a:p>
                      <a:pPr marL="0" indent="0">
                        <a:buFont typeface="Arial"/>
                        <a:buNone/>
                      </a:pPr>
                      <a:endParaRPr lang="en-US" sz="2000" b="1" dirty="0" smtClean="0">
                        <a:latin typeface="+mn-lt"/>
                      </a:endParaRPr>
                    </a:p>
                    <a:p>
                      <a:pPr marL="0" indent="0" algn="ctr">
                        <a:buFont typeface="Arial"/>
                        <a:buNone/>
                      </a:pPr>
                      <a:endParaRPr lang="en-US" sz="2000" b="1" dirty="0" smtClean="0">
                        <a:latin typeface="+mn-lt"/>
                      </a:endParaRPr>
                    </a:p>
                  </a:txBody>
                  <a:tcPr/>
                </a:tc>
                <a:tc>
                  <a:txBody>
                    <a:bodyPr/>
                    <a:lstStyle/>
                    <a:p>
                      <a:r>
                        <a:rPr lang="en-US" sz="2800" b="1" dirty="0" smtClean="0">
                          <a:latin typeface="+mn-lt"/>
                        </a:rPr>
                        <a:t>2. The System of Medicine</a:t>
                      </a:r>
                    </a:p>
                    <a:p>
                      <a:pPr marL="0" indent="0">
                        <a:buFont typeface="Arial"/>
                        <a:buNone/>
                      </a:pPr>
                      <a:endParaRPr lang="en-US" sz="2000" b="1" baseline="0" dirty="0" smtClean="0">
                        <a:latin typeface="+mn-lt"/>
                      </a:endParaRPr>
                    </a:p>
                    <a:p>
                      <a:pPr marL="0" indent="0" algn="ctr">
                        <a:buFont typeface="Arial"/>
                        <a:buNone/>
                      </a:pPr>
                      <a:endParaRPr lang="en-US" sz="2000" b="1" baseline="0" dirty="0" smtClean="0">
                        <a:latin typeface="+mn-lt"/>
                      </a:endParaRPr>
                    </a:p>
                  </a:txBody>
                  <a:tcPr/>
                </a:tc>
              </a:tr>
            </a:tbl>
          </a:graphicData>
        </a:graphic>
      </p:graphicFrame>
    </p:spTree>
    <p:extLst>
      <p:ext uri="{BB962C8B-B14F-4D97-AF65-F5344CB8AC3E}">
        <p14:creationId xmlns:p14="http://schemas.microsoft.com/office/powerpoint/2010/main" val="1953525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Negative Attitudes About Death and Dying:</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879622923"/>
              </p:ext>
            </p:extLst>
          </p:nvPr>
        </p:nvGraphicFramePr>
        <p:xfrm>
          <a:off x="273049" y="1327588"/>
          <a:ext cx="8594726" cy="5440637"/>
        </p:xfrm>
        <a:graphic>
          <a:graphicData uri="http://schemas.openxmlformats.org/drawingml/2006/table">
            <a:tbl>
              <a:tblPr firstRow="1" bandRow="1">
                <a:tableStyleId>{69CF1AB2-1976-4502-BF36-3FF5EA218861}</a:tableStyleId>
              </a:tblPr>
              <a:tblGrid>
                <a:gridCol w="4297363"/>
                <a:gridCol w="4297363"/>
              </a:tblGrid>
              <a:tr h="2691588">
                <a:tc>
                  <a:txBody>
                    <a:bodyPr/>
                    <a:lstStyle/>
                    <a:p>
                      <a:r>
                        <a:rPr lang="en-US" sz="2800" dirty="0" smtClean="0"/>
                        <a:t>4. Personal Experience</a:t>
                      </a:r>
                    </a:p>
                    <a:p>
                      <a:pPr algn="ctr"/>
                      <a:endParaRPr lang="en-US" sz="2000" dirty="0" smtClean="0"/>
                    </a:p>
                    <a:p>
                      <a:pPr algn="ctr"/>
                      <a:endParaRPr lang="en-US" sz="2000" baseline="0" dirty="0" smtClean="0"/>
                    </a:p>
                  </a:txBody>
                  <a:tcPr/>
                </a:tc>
                <a:tc>
                  <a:txBody>
                    <a:bodyPr/>
                    <a:lstStyle/>
                    <a:p>
                      <a:pPr marL="0" indent="0" algn="l">
                        <a:buNone/>
                      </a:pPr>
                      <a:r>
                        <a:rPr lang="en-US" sz="2800" baseline="0" dirty="0" smtClean="0"/>
                        <a:t>1. The </a:t>
                      </a:r>
                      <a:r>
                        <a:rPr lang="en-US" sz="2800" dirty="0" smtClean="0"/>
                        <a:t>Science of Medicine</a:t>
                      </a:r>
                    </a:p>
                    <a:p>
                      <a:pPr marL="0" indent="0" algn="ctr">
                        <a:buFont typeface="Arial"/>
                        <a:buNone/>
                      </a:pPr>
                      <a:endParaRPr lang="en-US" sz="2000" baseline="0" dirty="0" smtClean="0"/>
                    </a:p>
                    <a:p>
                      <a:pPr marL="0" indent="0" algn="ctr">
                        <a:buFont typeface="Arial"/>
                        <a:buNone/>
                      </a:pPr>
                      <a:r>
                        <a:rPr lang="en-US" sz="2800" baseline="0" dirty="0" smtClean="0"/>
                        <a:t>“Death is an unacceptable outcome”</a:t>
                      </a:r>
                    </a:p>
                    <a:p>
                      <a:pPr marL="0" indent="0" algn="ctr">
                        <a:buFont typeface="Arial"/>
                        <a:buNone/>
                      </a:pPr>
                      <a:endParaRPr lang="en-US" sz="2800" baseline="0" dirty="0" smtClean="0"/>
                    </a:p>
                  </a:txBody>
                  <a:tcPr/>
                </a:tc>
              </a:tr>
              <a:tr h="2749049">
                <a:tc>
                  <a:txBody>
                    <a:bodyPr/>
                    <a:lstStyle/>
                    <a:p>
                      <a:r>
                        <a:rPr lang="en-US" sz="2800" b="1" dirty="0" smtClean="0">
                          <a:latin typeface="+mn-lt"/>
                        </a:rPr>
                        <a:t>3. The Culture of Medicine</a:t>
                      </a:r>
                    </a:p>
                    <a:p>
                      <a:pPr marL="0" indent="0">
                        <a:buFont typeface="Arial"/>
                        <a:buNone/>
                      </a:pPr>
                      <a:endParaRPr lang="en-US" sz="2000" b="1" dirty="0" smtClean="0">
                        <a:latin typeface="+mn-lt"/>
                      </a:endParaRPr>
                    </a:p>
                    <a:p>
                      <a:pPr marL="0" indent="0" algn="ctr">
                        <a:buFont typeface="Arial"/>
                        <a:buNone/>
                      </a:pPr>
                      <a:endParaRPr lang="en-US" sz="2000" b="1" dirty="0" smtClean="0">
                        <a:latin typeface="+mn-lt"/>
                      </a:endParaRPr>
                    </a:p>
                  </a:txBody>
                  <a:tcPr/>
                </a:tc>
                <a:tc>
                  <a:txBody>
                    <a:bodyPr/>
                    <a:lstStyle/>
                    <a:p>
                      <a:r>
                        <a:rPr lang="en-US" sz="2800" b="1" dirty="0" smtClean="0">
                          <a:latin typeface="+mn-lt"/>
                        </a:rPr>
                        <a:t>2. The System of Medicine</a:t>
                      </a:r>
                    </a:p>
                    <a:p>
                      <a:pPr marL="0" indent="0">
                        <a:buFont typeface="Arial"/>
                        <a:buNone/>
                      </a:pPr>
                      <a:endParaRPr lang="en-US" sz="2000" b="1" baseline="0" dirty="0" smtClean="0">
                        <a:latin typeface="+mn-lt"/>
                      </a:endParaRPr>
                    </a:p>
                    <a:p>
                      <a:pPr marL="0" indent="0" algn="ctr">
                        <a:buFont typeface="Arial"/>
                        <a:buNone/>
                      </a:pPr>
                      <a:r>
                        <a:rPr lang="en-US" sz="2800" b="1" baseline="0" dirty="0" smtClean="0">
                          <a:latin typeface="+mn-lt"/>
                        </a:rPr>
                        <a:t>“Death and dying are not important”</a:t>
                      </a:r>
                    </a:p>
                    <a:p>
                      <a:pPr marL="0" indent="0" algn="ctr">
                        <a:buFont typeface="Arial"/>
                        <a:buNone/>
                      </a:pPr>
                      <a:endParaRPr lang="en-US" sz="2000" b="1" baseline="0" dirty="0" smtClean="0">
                        <a:latin typeface="+mn-lt"/>
                      </a:endParaRPr>
                    </a:p>
                  </a:txBody>
                  <a:tcPr/>
                </a:tc>
              </a:tr>
            </a:tbl>
          </a:graphicData>
        </a:graphic>
      </p:graphicFrame>
    </p:spTree>
    <p:extLst>
      <p:ext uri="{BB962C8B-B14F-4D97-AF65-F5344CB8AC3E}">
        <p14:creationId xmlns:p14="http://schemas.microsoft.com/office/powerpoint/2010/main" val="28659086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Negative Attitudes About Death and Dying:</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7903303"/>
              </p:ext>
            </p:extLst>
          </p:nvPr>
        </p:nvGraphicFramePr>
        <p:xfrm>
          <a:off x="273049" y="1327588"/>
          <a:ext cx="8594726" cy="5440637"/>
        </p:xfrm>
        <a:graphic>
          <a:graphicData uri="http://schemas.openxmlformats.org/drawingml/2006/table">
            <a:tbl>
              <a:tblPr firstRow="1" bandRow="1">
                <a:tableStyleId>{69CF1AB2-1976-4502-BF36-3FF5EA218861}</a:tableStyleId>
              </a:tblPr>
              <a:tblGrid>
                <a:gridCol w="4297363"/>
                <a:gridCol w="4297363"/>
              </a:tblGrid>
              <a:tr h="2691588">
                <a:tc>
                  <a:txBody>
                    <a:bodyPr/>
                    <a:lstStyle/>
                    <a:p>
                      <a:r>
                        <a:rPr lang="en-US" sz="2800" dirty="0" smtClean="0"/>
                        <a:t>4. Personal Experience</a:t>
                      </a:r>
                    </a:p>
                    <a:p>
                      <a:pPr algn="ctr"/>
                      <a:endParaRPr lang="en-US" sz="2000" dirty="0" smtClean="0"/>
                    </a:p>
                    <a:p>
                      <a:pPr algn="ctr"/>
                      <a:endParaRPr lang="en-US" sz="2000" baseline="0" dirty="0" smtClean="0"/>
                    </a:p>
                  </a:txBody>
                  <a:tcPr/>
                </a:tc>
                <a:tc>
                  <a:txBody>
                    <a:bodyPr/>
                    <a:lstStyle/>
                    <a:p>
                      <a:pPr marL="0" indent="0" algn="l">
                        <a:buNone/>
                      </a:pPr>
                      <a:r>
                        <a:rPr lang="en-US" sz="2800" baseline="0" dirty="0" smtClean="0"/>
                        <a:t>1. The </a:t>
                      </a:r>
                      <a:r>
                        <a:rPr lang="en-US" sz="2800" dirty="0" smtClean="0"/>
                        <a:t>Science of Medicine</a:t>
                      </a:r>
                    </a:p>
                    <a:p>
                      <a:pPr marL="0" indent="0" algn="ctr">
                        <a:buFont typeface="Arial"/>
                        <a:buNone/>
                      </a:pPr>
                      <a:endParaRPr lang="en-US" sz="2000" baseline="0" dirty="0" smtClean="0"/>
                    </a:p>
                    <a:p>
                      <a:pPr marL="0" indent="0" algn="ctr">
                        <a:buFont typeface="Arial"/>
                        <a:buNone/>
                      </a:pPr>
                      <a:r>
                        <a:rPr lang="en-US" sz="2800" baseline="0" dirty="0" smtClean="0"/>
                        <a:t>“Death is an unacceptable outcome”</a:t>
                      </a:r>
                    </a:p>
                    <a:p>
                      <a:pPr marL="0" indent="0" algn="ctr">
                        <a:buFont typeface="Arial"/>
                        <a:buNone/>
                      </a:pPr>
                      <a:endParaRPr lang="en-US" sz="2000" baseline="0" dirty="0" smtClean="0"/>
                    </a:p>
                  </a:txBody>
                  <a:tcPr/>
                </a:tc>
              </a:tr>
              <a:tr h="2749049">
                <a:tc>
                  <a:txBody>
                    <a:bodyPr/>
                    <a:lstStyle/>
                    <a:p>
                      <a:r>
                        <a:rPr lang="en-US" sz="2800" b="1" dirty="0" smtClean="0">
                          <a:latin typeface="+mn-lt"/>
                        </a:rPr>
                        <a:t>3. The Culture of Medicine</a:t>
                      </a:r>
                    </a:p>
                    <a:p>
                      <a:pPr marL="0" indent="0">
                        <a:buFont typeface="Arial"/>
                        <a:buNone/>
                      </a:pPr>
                      <a:endParaRPr lang="en-US" sz="2000" b="1" dirty="0" smtClean="0">
                        <a:latin typeface="+mn-lt"/>
                      </a:endParaRPr>
                    </a:p>
                    <a:p>
                      <a:pPr marL="0" indent="0" algn="ctr">
                        <a:buFont typeface="Arial"/>
                        <a:buNone/>
                      </a:pPr>
                      <a:r>
                        <a:rPr lang="en-US" sz="2800" b="1" dirty="0" smtClean="0">
                          <a:latin typeface="+mn-lt"/>
                        </a:rPr>
                        <a:t>“Death is</a:t>
                      </a:r>
                      <a:r>
                        <a:rPr lang="en-US" sz="2800" b="1" baseline="0" dirty="0" smtClean="0">
                          <a:latin typeface="+mn-lt"/>
                        </a:rPr>
                        <a:t> a</a:t>
                      </a:r>
                      <a:r>
                        <a:rPr lang="en-US" sz="2800" b="1" dirty="0" smtClean="0">
                          <a:latin typeface="+mn-lt"/>
                        </a:rPr>
                        <a:t> failure”</a:t>
                      </a:r>
                    </a:p>
                    <a:p>
                      <a:pPr marL="0" indent="0" algn="ctr">
                        <a:buFont typeface="Arial"/>
                        <a:buNone/>
                      </a:pPr>
                      <a:endParaRPr lang="en-US" sz="2000" b="1" dirty="0" smtClean="0">
                        <a:latin typeface="+mn-lt"/>
                      </a:endParaRPr>
                    </a:p>
                  </a:txBody>
                  <a:tcPr/>
                </a:tc>
                <a:tc>
                  <a:txBody>
                    <a:bodyPr/>
                    <a:lstStyle/>
                    <a:p>
                      <a:r>
                        <a:rPr lang="en-US" sz="2800" b="1" dirty="0" smtClean="0">
                          <a:latin typeface="+mn-lt"/>
                        </a:rPr>
                        <a:t>2. The System of Medicine</a:t>
                      </a:r>
                    </a:p>
                    <a:p>
                      <a:pPr marL="0" indent="0">
                        <a:buFont typeface="Arial"/>
                        <a:buNone/>
                      </a:pPr>
                      <a:endParaRPr lang="en-US" sz="2000" b="1" baseline="0" dirty="0" smtClean="0">
                        <a:latin typeface="+mn-lt"/>
                      </a:endParaRPr>
                    </a:p>
                    <a:p>
                      <a:pPr marL="0" indent="0" algn="ctr">
                        <a:buFont typeface="Arial"/>
                        <a:buNone/>
                      </a:pPr>
                      <a:r>
                        <a:rPr lang="en-US" sz="2800" b="1" baseline="0" dirty="0" smtClean="0">
                          <a:latin typeface="+mn-lt"/>
                        </a:rPr>
                        <a:t>“Death and dying are not important”</a:t>
                      </a:r>
                    </a:p>
                    <a:p>
                      <a:pPr marL="0" indent="0" algn="ctr">
                        <a:buFont typeface="Arial"/>
                        <a:buNone/>
                      </a:pPr>
                      <a:endParaRPr lang="en-US" sz="2000" b="1" baseline="0" dirty="0" smtClean="0">
                        <a:latin typeface="+mn-lt"/>
                      </a:endParaRPr>
                    </a:p>
                  </a:txBody>
                  <a:tcPr/>
                </a:tc>
              </a:tr>
            </a:tbl>
          </a:graphicData>
        </a:graphic>
      </p:graphicFrame>
    </p:spTree>
    <p:extLst>
      <p:ext uri="{BB962C8B-B14F-4D97-AF65-F5344CB8AC3E}">
        <p14:creationId xmlns:p14="http://schemas.microsoft.com/office/powerpoint/2010/main" val="14163193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Negative Attitudes About Death and Dying:</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308935682"/>
              </p:ext>
            </p:extLst>
          </p:nvPr>
        </p:nvGraphicFramePr>
        <p:xfrm>
          <a:off x="273049" y="1327588"/>
          <a:ext cx="8594726" cy="5440637"/>
        </p:xfrm>
        <a:graphic>
          <a:graphicData uri="http://schemas.openxmlformats.org/drawingml/2006/table">
            <a:tbl>
              <a:tblPr firstRow="1" bandRow="1">
                <a:tableStyleId>{69CF1AB2-1976-4502-BF36-3FF5EA218861}</a:tableStyleId>
              </a:tblPr>
              <a:tblGrid>
                <a:gridCol w="4297363"/>
                <a:gridCol w="4297363"/>
              </a:tblGrid>
              <a:tr h="2691588">
                <a:tc>
                  <a:txBody>
                    <a:bodyPr/>
                    <a:lstStyle/>
                    <a:p>
                      <a:r>
                        <a:rPr lang="en-US" sz="2800" dirty="0" smtClean="0"/>
                        <a:t>4. Personal Experience</a:t>
                      </a:r>
                    </a:p>
                    <a:p>
                      <a:pPr algn="ctr"/>
                      <a:endParaRPr lang="en-US" sz="2000" dirty="0" smtClean="0"/>
                    </a:p>
                    <a:p>
                      <a:pPr algn="ctr"/>
                      <a:r>
                        <a:rPr lang="en-US" sz="2800" dirty="0" smtClean="0"/>
                        <a:t>“Dying</a:t>
                      </a:r>
                      <a:r>
                        <a:rPr lang="en-US" sz="2800" baseline="0" dirty="0" smtClean="0"/>
                        <a:t> is a hopeless tragedy”</a:t>
                      </a:r>
                    </a:p>
                    <a:p>
                      <a:pPr algn="ctr"/>
                      <a:endParaRPr lang="en-US" sz="2000" baseline="0" dirty="0" smtClean="0"/>
                    </a:p>
                  </a:txBody>
                  <a:tcPr/>
                </a:tc>
                <a:tc>
                  <a:txBody>
                    <a:bodyPr/>
                    <a:lstStyle/>
                    <a:p>
                      <a:pPr marL="0" indent="0" algn="l">
                        <a:buNone/>
                      </a:pPr>
                      <a:r>
                        <a:rPr lang="en-US" sz="2800" baseline="0" dirty="0" smtClean="0"/>
                        <a:t>1. The </a:t>
                      </a:r>
                      <a:r>
                        <a:rPr lang="en-US" sz="2800" dirty="0" smtClean="0"/>
                        <a:t>Science of Medicine</a:t>
                      </a:r>
                    </a:p>
                    <a:p>
                      <a:pPr marL="0" indent="0" algn="ctr">
                        <a:buFont typeface="Arial"/>
                        <a:buNone/>
                      </a:pPr>
                      <a:endParaRPr lang="en-US" sz="2000" baseline="0" dirty="0" smtClean="0"/>
                    </a:p>
                    <a:p>
                      <a:pPr marL="0" indent="0" algn="ctr">
                        <a:buFont typeface="Arial"/>
                        <a:buNone/>
                      </a:pPr>
                      <a:r>
                        <a:rPr lang="en-US" sz="2800" baseline="0" dirty="0" smtClean="0"/>
                        <a:t>“Death is an unacceptable outcome”</a:t>
                      </a:r>
                    </a:p>
                    <a:p>
                      <a:pPr marL="0" indent="0" algn="ctr">
                        <a:buFont typeface="Arial"/>
                        <a:buNone/>
                      </a:pPr>
                      <a:endParaRPr lang="en-US" sz="2800" baseline="0" dirty="0" smtClean="0"/>
                    </a:p>
                  </a:txBody>
                  <a:tcPr/>
                </a:tc>
              </a:tr>
              <a:tr h="2749049">
                <a:tc>
                  <a:txBody>
                    <a:bodyPr/>
                    <a:lstStyle/>
                    <a:p>
                      <a:r>
                        <a:rPr lang="en-US" sz="2800" b="1" dirty="0" smtClean="0">
                          <a:latin typeface="+mn-lt"/>
                        </a:rPr>
                        <a:t>3. The Culture of Medicine</a:t>
                      </a:r>
                    </a:p>
                    <a:p>
                      <a:pPr marL="0" indent="0">
                        <a:buFont typeface="Arial"/>
                        <a:buNone/>
                      </a:pPr>
                      <a:endParaRPr lang="en-US" sz="2000" b="1" dirty="0" smtClean="0">
                        <a:latin typeface="+mn-lt"/>
                      </a:endParaRPr>
                    </a:p>
                    <a:p>
                      <a:pPr marL="0" indent="0" algn="ctr">
                        <a:buFont typeface="Arial"/>
                        <a:buNone/>
                      </a:pPr>
                      <a:r>
                        <a:rPr lang="en-US" sz="2800" b="1" dirty="0" smtClean="0">
                          <a:latin typeface="+mn-lt"/>
                        </a:rPr>
                        <a:t>“Death is</a:t>
                      </a:r>
                      <a:r>
                        <a:rPr lang="en-US" sz="2800" b="1" baseline="0" dirty="0" smtClean="0">
                          <a:latin typeface="+mn-lt"/>
                        </a:rPr>
                        <a:t> a</a:t>
                      </a:r>
                      <a:r>
                        <a:rPr lang="en-US" sz="2800" b="1" dirty="0" smtClean="0">
                          <a:latin typeface="+mn-lt"/>
                        </a:rPr>
                        <a:t> failure”</a:t>
                      </a:r>
                    </a:p>
                    <a:p>
                      <a:pPr marL="0" indent="0" algn="ctr">
                        <a:buFont typeface="Arial"/>
                        <a:buNone/>
                      </a:pPr>
                      <a:endParaRPr lang="en-US" sz="2000" b="1" dirty="0" smtClean="0">
                        <a:latin typeface="+mn-lt"/>
                      </a:endParaRPr>
                    </a:p>
                  </a:txBody>
                  <a:tcPr/>
                </a:tc>
                <a:tc>
                  <a:txBody>
                    <a:bodyPr/>
                    <a:lstStyle/>
                    <a:p>
                      <a:r>
                        <a:rPr lang="en-US" sz="2800" b="1" dirty="0" smtClean="0">
                          <a:latin typeface="+mn-lt"/>
                        </a:rPr>
                        <a:t>2. The System of Medicine</a:t>
                      </a:r>
                    </a:p>
                    <a:p>
                      <a:pPr marL="0" indent="0">
                        <a:buFont typeface="Arial"/>
                        <a:buNone/>
                      </a:pPr>
                      <a:endParaRPr lang="en-US" sz="2000" b="1" baseline="0" dirty="0" smtClean="0">
                        <a:latin typeface="+mn-lt"/>
                      </a:endParaRPr>
                    </a:p>
                    <a:p>
                      <a:pPr marL="0" indent="0" algn="ctr">
                        <a:buFont typeface="Arial"/>
                        <a:buNone/>
                      </a:pPr>
                      <a:r>
                        <a:rPr lang="en-US" sz="2800" b="1" baseline="0" dirty="0" smtClean="0">
                          <a:latin typeface="+mn-lt"/>
                        </a:rPr>
                        <a:t>“Death and dying are not important”</a:t>
                      </a:r>
                    </a:p>
                    <a:p>
                      <a:pPr marL="0" indent="0" algn="ctr">
                        <a:buFont typeface="Arial"/>
                        <a:buNone/>
                      </a:pPr>
                      <a:endParaRPr lang="en-US" sz="2000" b="1" baseline="0" dirty="0" smtClean="0">
                        <a:latin typeface="+mn-lt"/>
                      </a:endParaRPr>
                    </a:p>
                  </a:txBody>
                  <a:tcPr/>
                </a:tc>
              </a:tr>
            </a:tbl>
          </a:graphicData>
        </a:graphic>
      </p:graphicFrame>
    </p:spTree>
    <p:extLst>
      <p:ext uri="{BB962C8B-B14F-4D97-AF65-F5344CB8AC3E}">
        <p14:creationId xmlns:p14="http://schemas.microsoft.com/office/powerpoint/2010/main" val="36076052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doctors need to learn about death and dying</a:t>
            </a:r>
            <a:endParaRPr lang="en-US" dirty="0"/>
          </a:p>
        </p:txBody>
      </p:sp>
    </p:spTree>
    <p:extLst>
      <p:ext uri="{BB962C8B-B14F-4D97-AF65-F5344CB8AC3E}">
        <p14:creationId xmlns:p14="http://schemas.microsoft.com/office/powerpoint/2010/main" val="585029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What Doctors Need to Learn About Death &amp; Dying</a:t>
            </a:r>
            <a:endParaRPr lang="en-US" sz="3200" dirty="0"/>
          </a:p>
        </p:txBody>
      </p:sp>
      <p:sp>
        <p:nvSpPr>
          <p:cNvPr id="6" name="Text Placeholder 5"/>
          <p:cNvSpPr>
            <a:spLocks noGrp="1"/>
          </p:cNvSpPr>
          <p:nvPr>
            <p:ph sz="quarter" idx="13"/>
          </p:nvPr>
        </p:nvSpPr>
        <p:spPr/>
        <p:txBody>
          <a:bodyPr>
            <a:normAutofit/>
          </a:bodyPr>
          <a:lstStyle/>
          <a:p>
            <a:pPr marL="0" indent="0">
              <a:buNone/>
            </a:pPr>
            <a:endParaRPr lang="en-US" sz="2800" dirty="0" smtClean="0"/>
          </a:p>
          <a:p>
            <a:pPr marL="0" indent="0">
              <a:buNone/>
            </a:pPr>
            <a:r>
              <a:rPr lang="en-US" sz="2800" dirty="0" smtClean="0"/>
              <a:t>1. </a:t>
            </a:r>
            <a:r>
              <a:rPr lang="en-US" sz="2800" dirty="0"/>
              <a:t>Death is inevitable</a:t>
            </a:r>
            <a:br>
              <a:rPr lang="en-US" sz="2800" dirty="0"/>
            </a:br>
            <a:r>
              <a:rPr lang="en-US" sz="2800" dirty="0"/>
              <a:t/>
            </a:r>
            <a:br>
              <a:rPr lang="en-US" sz="2800" dirty="0"/>
            </a:br>
            <a:r>
              <a:rPr lang="en-US" sz="2800" dirty="0"/>
              <a:t>2. Death is a mystery.</a:t>
            </a:r>
            <a:br>
              <a:rPr lang="en-US" sz="2800" dirty="0"/>
            </a:br>
            <a:r>
              <a:rPr lang="en-US" sz="2800" dirty="0"/>
              <a:t/>
            </a:r>
            <a:br>
              <a:rPr lang="en-US" sz="2800" dirty="0"/>
            </a:br>
            <a:r>
              <a:rPr lang="en-US" sz="2800" dirty="0"/>
              <a:t>3. Death makes life more precious.</a:t>
            </a:r>
            <a:br>
              <a:rPr lang="en-US" sz="2800" dirty="0"/>
            </a:br>
            <a:endParaRPr lang="en-US" sz="2800" dirty="0" smtClean="0"/>
          </a:p>
          <a:p>
            <a:pPr marL="0" indent="0">
              <a:buNone/>
            </a:pPr>
            <a:r>
              <a:rPr lang="en-US" sz="2800" dirty="0" smtClean="0"/>
              <a:t>4. Dying provides an opportunity for transformation.</a:t>
            </a:r>
            <a:endParaRPr lang="en-US" sz="2800" dirty="0"/>
          </a:p>
        </p:txBody>
      </p:sp>
    </p:spTree>
    <p:extLst>
      <p:ext uri="{BB962C8B-B14F-4D97-AF65-F5344CB8AC3E}">
        <p14:creationId xmlns:p14="http://schemas.microsoft.com/office/powerpoint/2010/main" val="10283992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smtClean="0"/>
          </a:p>
          <a:p>
            <a:r>
              <a:rPr lang="en-US" dirty="0" smtClean="0"/>
              <a:t>“Integral Medicine” is on the horizon</a:t>
            </a:r>
            <a:endParaRPr lang="en-US" dirty="0"/>
          </a:p>
        </p:txBody>
      </p:sp>
      <p:sp>
        <p:nvSpPr>
          <p:cNvPr id="3" name="Title 2"/>
          <p:cNvSpPr>
            <a:spLocks noGrp="1"/>
          </p:cNvSpPr>
          <p:nvPr>
            <p:ph type="title"/>
          </p:nvPr>
        </p:nvSpPr>
        <p:spPr/>
        <p:txBody>
          <a:bodyPr/>
          <a:lstStyle/>
          <a:p>
            <a:r>
              <a:rPr lang="en-US" dirty="0" smtClean="0"/>
              <a:t>What the Future Holds – Part 1</a:t>
            </a:r>
            <a:endParaRPr lang="en-US" dirty="0"/>
          </a:p>
        </p:txBody>
      </p:sp>
    </p:spTree>
    <p:extLst>
      <p:ext uri="{BB962C8B-B14F-4D97-AF65-F5344CB8AC3E}">
        <p14:creationId xmlns:p14="http://schemas.microsoft.com/office/powerpoint/2010/main" val="26695225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 </a:t>
            </a:r>
            <a:br>
              <a:rPr lang="en-US" dirty="0" smtClean="0"/>
            </a:br>
            <a:r>
              <a:rPr lang="en-US" sz="2700" dirty="0" smtClean="0"/>
              <a:t>At the end of the presentation participants will be able to:</a:t>
            </a:r>
            <a:endParaRPr lang="en-US" sz="27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661984756"/>
              </p:ext>
            </p:extLst>
          </p:nvPr>
        </p:nvGraphicFramePr>
        <p:xfrm>
          <a:off x="274320" y="1298448"/>
          <a:ext cx="859536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8322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What is “Integral Medicine?”</a:t>
            </a:r>
            <a:endParaRPr lang="en-US" sz="2800" dirty="0"/>
          </a:p>
        </p:txBody>
      </p:sp>
      <p:sp>
        <p:nvSpPr>
          <p:cNvPr id="4" name="Text Placeholder 3"/>
          <p:cNvSpPr>
            <a:spLocks noGrp="1"/>
          </p:cNvSpPr>
          <p:nvPr>
            <p:ph sz="quarter" idx="13"/>
          </p:nvPr>
        </p:nvSpPr>
        <p:spPr/>
        <p:txBody>
          <a:bodyPr>
            <a:normAutofit/>
          </a:bodyPr>
          <a:lstStyle/>
          <a:p>
            <a:pPr marL="342900" indent="-342900"/>
            <a:endParaRPr lang="en-US" sz="2400" dirty="0" smtClean="0"/>
          </a:p>
          <a:p>
            <a:pPr marL="342900" indent="-342900"/>
            <a:r>
              <a:rPr lang="en-US" sz="2400" dirty="0" smtClean="0"/>
              <a:t>Based on the work of Ken Wilber</a:t>
            </a:r>
          </a:p>
          <a:p>
            <a:pPr marL="285750" indent="-285750">
              <a:buFont typeface="Arial"/>
              <a:buChar char="•"/>
            </a:pPr>
            <a:endParaRPr lang="en-US" sz="2400" dirty="0" smtClean="0"/>
          </a:p>
          <a:p>
            <a:pPr marL="285750" indent="-285750">
              <a:buFont typeface="Arial"/>
              <a:buChar char="•"/>
            </a:pPr>
            <a:r>
              <a:rPr lang="en-US" sz="2400" dirty="0" smtClean="0"/>
              <a:t>“Integral” comes from the Latin word for “whole”</a:t>
            </a:r>
          </a:p>
          <a:p>
            <a:pPr marL="285750" indent="-285750">
              <a:buFont typeface="Arial"/>
              <a:buChar char="•"/>
            </a:pPr>
            <a:endParaRPr lang="en-US" sz="2400" dirty="0" smtClean="0"/>
          </a:p>
          <a:p>
            <a:pPr marL="285750" indent="-285750">
              <a:buFont typeface="Arial"/>
              <a:buChar char="•"/>
            </a:pPr>
            <a:r>
              <a:rPr lang="en-US" sz="2400" dirty="0" smtClean="0"/>
              <a:t>Provides a comprehensive map for analyzing a patient, an illness, a problem or a system from multiple perspectives</a:t>
            </a:r>
            <a:endParaRPr lang="en-US" sz="2400" dirty="0"/>
          </a:p>
        </p:txBody>
      </p:sp>
    </p:spTree>
    <p:extLst>
      <p:ext uri="{BB962C8B-B14F-4D97-AF65-F5344CB8AC3E}">
        <p14:creationId xmlns:p14="http://schemas.microsoft.com/office/powerpoint/2010/main" val="18348367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4 Perspectives of Integral Medicine: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982938317"/>
              </p:ext>
            </p:extLst>
          </p:nvPr>
        </p:nvGraphicFramePr>
        <p:xfrm>
          <a:off x="273049" y="1327588"/>
          <a:ext cx="8594726" cy="5440637"/>
        </p:xfrm>
        <a:graphic>
          <a:graphicData uri="http://schemas.openxmlformats.org/drawingml/2006/table">
            <a:tbl>
              <a:tblPr firstRow="1" bandRow="1">
                <a:tableStyleId>{69CF1AB2-1976-4502-BF36-3FF5EA218861}</a:tableStyleId>
              </a:tblPr>
              <a:tblGrid>
                <a:gridCol w="4297363"/>
                <a:gridCol w="4297363"/>
              </a:tblGrid>
              <a:tr h="2691588">
                <a:tc>
                  <a:txBody>
                    <a:bodyPr/>
                    <a:lstStyle/>
                    <a:p>
                      <a:endParaRPr lang="en-US" sz="2000" dirty="0" smtClean="0"/>
                    </a:p>
                    <a:p>
                      <a:endParaRPr lang="en-US" sz="2000" dirty="0" smtClean="0"/>
                    </a:p>
                    <a:p>
                      <a:pPr algn="ctr"/>
                      <a:r>
                        <a:rPr lang="en-US" sz="2800" dirty="0" smtClean="0"/>
                        <a:t>Emotional/Spiritual</a:t>
                      </a:r>
                    </a:p>
                    <a:p>
                      <a:pPr marL="342900" indent="-342900" algn="ctr">
                        <a:buFont typeface="Arial"/>
                        <a:buChar char="•"/>
                      </a:pPr>
                      <a:endParaRPr lang="en-US" sz="2000" dirty="0"/>
                    </a:p>
                  </a:txBody>
                  <a:tcPr/>
                </a:tc>
                <a:tc>
                  <a:txBody>
                    <a:bodyPr/>
                    <a:lstStyle/>
                    <a:p>
                      <a:pPr marL="0" indent="0">
                        <a:buNone/>
                      </a:pPr>
                      <a:endParaRPr lang="en-US" sz="3600" dirty="0" smtClean="0"/>
                    </a:p>
                    <a:p>
                      <a:pPr marL="0" indent="0" algn="ctr">
                        <a:buNone/>
                      </a:pPr>
                      <a:r>
                        <a:rPr lang="en-US" sz="2800" baseline="0" dirty="0" smtClean="0"/>
                        <a:t>Physical</a:t>
                      </a:r>
                    </a:p>
                  </a:txBody>
                  <a:tcPr/>
                </a:tc>
              </a:tr>
              <a:tr h="2749049">
                <a:tc>
                  <a:txBody>
                    <a:bodyPr/>
                    <a:lstStyle/>
                    <a:p>
                      <a:endParaRPr lang="en-US" sz="2000" b="1" dirty="0" smtClean="0">
                        <a:latin typeface="+mn-lt"/>
                      </a:endParaRPr>
                    </a:p>
                    <a:p>
                      <a:pPr algn="ctr"/>
                      <a:r>
                        <a:rPr lang="en-US" sz="2800" b="1" dirty="0" smtClean="0">
                          <a:latin typeface="+mn-lt"/>
                        </a:rPr>
                        <a:t>Culture</a:t>
                      </a:r>
                      <a:r>
                        <a:rPr lang="en-US" sz="2800" b="1" baseline="0" dirty="0" smtClean="0">
                          <a:latin typeface="+mn-lt"/>
                        </a:rPr>
                        <a:t> &amp; Community</a:t>
                      </a:r>
                      <a:endParaRPr lang="en-US" sz="2000" b="1" dirty="0" smtClean="0">
                        <a:latin typeface="+mn-lt"/>
                      </a:endParaRPr>
                    </a:p>
                  </a:txBody>
                  <a:tcPr/>
                </a:tc>
                <a:tc>
                  <a:txBody>
                    <a:bodyPr/>
                    <a:lstStyle/>
                    <a:p>
                      <a:endParaRPr lang="en-US" sz="2400" b="1" dirty="0" smtClean="0">
                        <a:latin typeface="+mn-lt"/>
                      </a:endParaRPr>
                    </a:p>
                    <a:p>
                      <a:pPr algn="ctr"/>
                      <a:r>
                        <a:rPr lang="en-US" sz="2800" b="1" dirty="0" smtClean="0">
                          <a:latin typeface="+mn-lt"/>
                        </a:rPr>
                        <a:t>Social</a:t>
                      </a:r>
                      <a:r>
                        <a:rPr lang="en-US" sz="2800" b="1" baseline="0" dirty="0" smtClean="0">
                          <a:latin typeface="+mn-lt"/>
                        </a:rPr>
                        <a:t> Systems </a:t>
                      </a:r>
                    </a:p>
                  </a:txBody>
                  <a:tcPr/>
                </a:tc>
              </a:tr>
            </a:tbl>
          </a:graphicData>
        </a:graphic>
      </p:graphicFrame>
    </p:spTree>
    <p:extLst>
      <p:ext uri="{BB962C8B-B14F-4D97-AF65-F5344CB8AC3E}">
        <p14:creationId xmlns:p14="http://schemas.microsoft.com/office/powerpoint/2010/main" val="4051579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Obstacles for Physicians in Western Medicine to End-of-Life Care: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934305725"/>
              </p:ext>
            </p:extLst>
          </p:nvPr>
        </p:nvGraphicFramePr>
        <p:xfrm>
          <a:off x="273049" y="1327588"/>
          <a:ext cx="8594726" cy="5440637"/>
        </p:xfrm>
        <a:graphic>
          <a:graphicData uri="http://schemas.openxmlformats.org/drawingml/2006/table">
            <a:tbl>
              <a:tblPr firstRow="1" bandRow="1">
                <a:tableStyleId>{69CF1AB2-1976-4502-BF36-3FF5EA218861}</a:tableStyleId>
              </a:tblPr>
              <a:tblGrid>
                <a:gridCol w="4297363"/>
                <a:gridCol w="4297363"/>
              </a:tblGrid>
              <a:tr h="2691588">
                <a:tc>
                  <a:txBody>
                    <a:bodyPr/>
                    <a:lstStyle/>
                    <a:p>
                      <a:r>
                        <a:rPr lang="en-US" sz="2800" dirty="0" smtClean="0"/>
                        <a:t>4. Personal Experience</a:t>
                      </a:r>
                    </a:p>
                    <a:p>
                      <a:pPr algn="ctr"/>
                      <a:endParaRPr lang="en-US" sz="2000" dirty="0" smtClean="0"/>
                    </a:p>
                    <a:p>
                      <a:pPr algn="ctr"/>
                      <a:endParaRPr lang="en-US" sz="2000" baseline="0" dirty="0" smtClean="0"/>
                    </a:p>
                  </a:txBody>
                  <a:tcPr/>
                </a:tc>
                <a:tc>
                  <a:txBody>
                    <a:bodyPr/>
                    <a:lstStyle/>
                    <a:p>
                      <a:pPr marL="0" indent="0" algn="l">
                        <a:buNone/>
                      </a:pPr>
                      <a:r>
                        <a:rPr lang="en-US" sz="2800" baseline="0" dirty="0" smtClean="0"/>
                        <a:t>1. The </a:t>
                      </a:r>
                      <a:r>
                        <a:rPr lang="en-US" sz="2800" dirty="0" smtClean="0"/>
                        <a:t>Science of Medicine</a:t>
                      </a:r>
                    </a:p>
                  </a:txBody>
                  <a:tcPr/>
                </a:tc>
              </a:tr>
              <a:tr h="2749049">
                <a:tc>
                  <a:txBody>
                    <a:bodyPr/>
                    <a:lstStyle/>
                    <a:p>
                      <a:r>
                        <a:rPr lang="en-US" sz="2800" b="1" dirty="0" smtClean="0">
                          <a:latin typeface="+mn-lt"/>
                        </a:rPr>
                        <a:t>3. The Culture of Medicine</a:t>
                      </a:r>
                    </a:p>
                    <a:p>
                      <a:pPr marL="0" indent="0">
                        <a:buFont typeface="Arial"/>
                        <a:buNone/>
                      </a:pPr>
                      <a:endParaRPr lang="en-US" sz="2000" b="1" dirty="0" smtClean="0">
                        <a:latin typeface="+mn-lt"/>
                      </a:endParaRPr>
                    </a:p>
                    <a:p>
                      <a:pPr marL="0" indent="0" algn="ctr">
                        <a:buFont typeface="Arial"/>
                        <a:buNone/>
                      </a:pPr>
                      <a:endParaRPr lang="en-US" sz="2000" b="1" dirty="0" smtClean="0">
                        <a:latin typeface="+mn-lt"/>
                      </a:endParaRPr>
                    </a:p>
                  </a:txBody>
                  <a:tcPr/>
                </a:tc>
                <a:tc>
                  <a:txBody>
                    <a:bodyPr/>
                    <a:lstStyle/>
                    <a:p>
                      <a:r>
                        <a:rPr lang="en-US" sz="2800" b="1" dirty="0" smtClean="0">
                          <a:latin typeface="+mn-lt"/>
                        </a:rPr>
                        <a:t>2. The System of Medicine</a:t>
                      </a:r>
                    </a:p>
                    <a:p>
                      <a:pPr marL="0" indent="0">
                        <a:buFont typeface="Arial"/>
                        <a:buNone/>
                      </a:pPr>
                      <a:endParaRPr lang="en-US" sz="2000" b="1" baseline="0" dirty="0" smtClean="0">
                        <a:latin typeface="+mn-lt"/>
                      </a:endParaRPr>
                    </a:p>
                    <a:p>
                      <a:pPr marL="0" indent="0" algn="ctr">
                        <a:buFont typeface="Arial"/>
                        <a:buNone/>
                      </a:pPr>
                      <a:endParaRPr lang="en-US" sz="2000" b="1" baseline="0" dirty="0" smtClean="0">
                        <a:latin typeface="+mn-lt"/>
                      </a:endParaRPr>
                    </a:p>
                  </a:txBody>
                  <a:tcPr/>
                </a:tc>
              </a:tr>
            </a:tbl>
          </a:graphicData>
        </a:graphic>
      </p:graphicFrame>
    </p:spTree>
    <p:extLst>
      <p:ext uri="{BB962C8B-B14F-4D97-AF65-F5344CB8AC3E}">
        <p14:creationId xmlns:p14="http://schemas.microsoft.com/office/powerpoint/2010/main" val="13446628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4 Perspectives of Integral Theory Applied to End-of-Life Care Issues for MD’s: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984339451"/>
              </p:ext>
            </p:extLst>
          </p:nvPr>
        </p:nvGraphicFramePr>
        <p:xfrm>
          <a:off x="273049" y="1327588"/>
          <a:ext cx="8594726" cy="5440637"/>
        </p:xfrm>
        <a:graphic>
          <a:graphicData uri="http://schemas.openxmlformats.org/drawingml/2006/table">
            <a:tbl>
              <a:tblPr firstRow="1" bandRow="1">
                <a:tableStyleId>{69CF1AB2-1976-4502-BF36-3FF5EA218861}</a:tableStyleId>
              </a:tblPr>
              <a:tblGrid>
                <a:gridCol w="4297363"/>
                <a:gridCol w="4297363"/>
              </a:tblGrid>
              <a:tr h="2691588">
                <a:tc>
                  <a:txBody>
                    <a:bodyPr/>
                    <a:lstStyle/>
                    <a:p>
                      <a:endParaRPr lang="en-US" sz="2000" dirty="0" smtClean="0"/>
                    </a:p>
                    <a:p>
                      <a:endParaRPr lang="en-US" sz="2000" dirty="0" smtClean="0"/>
                    </a:p>
                    <a:p>
                      <a:pPr algn="ctr"/>
                      <a:r>
                        <a:rPr lang="en-US" sz="2800" u="sng" dirty="0" smtClean="0"/>
                        <a:t>Emotional/Spiritual</a:t>
                      </a:r>
                    </a:p>
                    <a:p>
                      <a:pPr algn="ctr"/>
                      <a:endParaRPr lang="en-US" sz="2800" dirty="0" smtClean="0"/>
                    </a:p>
                    <a:p>
                      <a:pPr algn="ctr"/>
                      <a:r>
                        <a:rPr lang="en-US" sz="2400" dirty="0" smtClean="0"/>
                        <a:t>4. Personal Experience</a:t>
                      </a:r>
                    </a:p>
                    <a:p>
                      <a:pPr marL="342900" indent="-342900" algn="ctr">
                        <a:buFont typeface="Arial"/>
                        <a:buChar char="•"/>
                      </a:pPr>
                      <a:endParaRPr lang="en-US" sz="2000" dirty="0"/>
                    </a:p>
                  </a:txBody>
                  <a:tcPr/>
                </a:tc>
                <a:tc>
                  <a:txBody>
                    <a:bodyPr/>
                    <a:lstStyle/>
                    <a:p>
                      <a:pPr marL="0" indent="0">
                        <a:buNone/>
                      </a:pPr>
                      <a:endParaRPr lang="en-US" sz="3600" dirty="0" smtClean="0"/>
                    </a:p>
                    <a:p>
                      <a:pPr marL="0" indent="0" algn="ctr">
                        <a:buNone/>
                      </a:pPr>
                      <a:r>
                        <a:rPr lang="en-US" sz="2800" u="sng" baseline="0" dirty="0" smtClean="0"/>
                        <a:t>Physical</a:t>
                      </a:r>
                    </a:p>
                    <a:p>
                      <a:pPr marL="0" indent="0" algn="ctr">
                        <a:buNone/>
                      </a:pPr>
                      <a:endParaRPr lang="en-US" sz="2800" baseline="0" dirty="0" smtClean="0"/>
                    </a:p>
                    <a:p>
                      <a:pPr marL="0" indent="0" algn="ctr">
                        <a:buNone/>
                      </a:pPr>
                      <a:r>
                        <a:rPr lang="en-US" sz="2400" baseline="0" dirty="0" smtClean="0"/>
                        <a:t>1. The Science of Medicine</a:t>
                      </a:r>
                    </a:p>
                  </a:txBody>
                  <a:tcPr/>
                </a:tc>
              </a:tr>
              <a:tr h="2749049">
                <a:tc>
                  <a:txBody>
                    <a:bodyPr/>
                    <a:lstStyle/>
                    <a:p>
                      <a:endParaRPr lang="en-US" sz="2000" b="1" dirty="0" smtClean="0">
                        <a:latin typeface="+mn-lt"/>
                      </a:endParaRPr>
                    </a:p>
                    <a:p>
                      <a:pPr algn="ctr"/>
                      <a:r>
                        <a:rPr lang="en-US" sz="2800" b="1" u="sng" dirty="0" smtClean="0">
                          <a:latin typeface="+mn-lt"/>
                        </a:rPr>
                        <a:t>Culture</a:t>
                      </a:r>
                      <a:r>
                        <a:rPr lang="en-US" sz="2800" b="1" u="sng" baseline="0" dirty="0" smtClean="0">
                          <a:latin typeface="+mn-lt"/>
                        </a:rPr>
                        <a:t> &amp; Community</a:t>
                      </a:r>
                    </a:p>
                    <a:p>
                      <a:pPr algn="ctr"/>
                      <a:endParaRPr lang="en-US" sz="2800" b="1" baseline="0" dirty="0" smtClean="0">
                        <a:latin typeface="+mn-lt"/>
                      </a:endParaRPr>
                    </a:p>
                    <a:p>
                      <a:pPr algn="ctr"/>
                      <a:r>
                        <a:rPr lang="en-US" sz="2400" b="1" baseline="0" dirty="0" smtClean="0">
                          <a:latin typeface="+mn-lt"/>
                        </a:rPr>
                        <a:t>3. The Culture of Medicine</a:t>
                      </a:r>
                      <a:endParaRPr lang="en-US" sz="2400" b="1" dirty="0" smtClean="0">
                        <a:latin typeface="+mn-lt"/>
                      </a:endParaRPr>
                    </a:p>
                  </a:txBody>
                  <a:tcPr/>
                </a:tc>
                <a:tc>
                  <a:txBody>
                    <a:bodyPr/>
                    <a:lstStyle/>
                    <a:p>
                      <a:endParaRPr lang="en-US" sz="2400" b="1" dirty="0" smtClean="0">
                        <a:latin typeface="+mn-lt"/>
                      </a:endParaRPr>
                    </a:p>
                    <a:p>
                      <a:pPr algn="ctr"/>
                      <a:r>
                        <a:rPr lang="en-US" sz="2800" b="1" u="sng" dirty="0" smtClean="0">
                          <a:latin typeface="+mn-lt"/>
                        </a:rPr>
                        <a:t>Social</a:t>
                      </a:r>
                      <a:r>
                        <a:rPr lang="en-US" sz="2800" b="1" u="sng" baseline="0" dirty="0" smtClean="0">
                          <a:latin typeface="+mn-lt"/>
                        </a:rPr>
                        <a:t> Systems </a:t>
                      </a:r>
                    </a:p>
                    <a:p>
                      <a:pPr algn="ctr"/>
                      <a:endParaRPr lang="en-US" sz="2800" b="1" baseline="0" dirty="0" smtClean="0">
                        <a:latin typeface="+mn-lt"/>
                      </a:endParaRPr>
                    </a:p>
                    <a:p>
                      <a:pPr algn="ctr"/>
                      <a:r>
                        <a:rPr lang="en-US" sz="2400" b="1" baseline="0" dirty="0" smtClean="0">
                          <a:latin typeface="+mn-lt"/>
                        </a:rPr>
                        <a:t>2. The System of Medicine</a:t>
                      </a:r>
                    </a:p>
                  </a:txBody>
                  <a:tcPr/>
                </a:tc>
              </a:tr>
            </a:tbl>
          </a:graphicData>
        </a:graphic>
      </p:graphicFrame>
    </p:spTree>
    <p:extLst>
      <p:ext uri="{BB962C8B-B14F-4D97-AF65-F5344CB8AC3E}">
        <p14:creationId xmlns:p14="http://schemas.microsoft.com/office/powerpoint/2010/main" val="6579987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4 Perspectives of Integral Medicine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017417312"/>
              </p:ext>
            </p:extLst>
          </p:nvPr>
        </p:nvGraphicFramePr>
        <p:xfrm>
          <a:off x="273049" y="1327588"/>
          <a:ext cx="8594726" cy="5326139"/>
        </p:xfrm>
        <a:graphic>
          <a:graphicData uri="http://schemas.openxmlformats.org/drawingml/2006/table">
            <a:tbl>
              <a:tblPr firstRow="1" bandRow="1">
                <a:tableStyleId>{69CF1AB2-1976-4502-BF36-3FF5EA218861}</a:tableStyleId>
              </a:tblPr>
              <a:tblGrid>
                <a:gridCol w="4297363"/>
                <a:gridCol w="4297363"/>
              </a:tblGrid>
              <a:tr h="2847537">
                <a:tc>
                  <a:txBody>
                    <a:bodyPr/>
                    <a:lstStyle/>
                    <a:p>
                      <a:endParaRPr lang="en-US" sz="2000" dirty="0" smtClean="0"/>
                    </a:p>
                    <a:p>
                      <a:pPr algn="ctr"/>
                      <a:r>
                        <a:rPr lang="en-US" sz="2800" dirty="0" smtClean="0"/>
                        <a:t>Emotional/Spiritual</a:t>
                      </a:r>
                    </a:p>
                    <a:p>
                      <a:pPr marL="0" indent="0" algn="ctr">
                        <a:buFont typeface="Arial"/>
                        <a:buNone/>
                      </a:pPr>
                      <a:endParaRPr lang="en-US" sz="2000" dirty="0"/>
                    </a:p>
                  </a:txBody>
                  <a:tcPr/>
                </a:tc>
                <a:tc>
                  <a:txBody>
                    <a:bodyPr/>
                    <a:lstStyle/>
                    <a:p>
                      <a:pPr marL="0" indent="0" algn="ctr">
                        <a:buNone/>
                      </a:pPr>
                      <a:endParaRPr lang="en-US" sz="2000" baseline="0" dirty="0" smtClean="0"/>
                    </a:p>
                    <a:p>
                      <a:pPr marL="0" indent="0" algn="ctr">
                        <a:buNone/>
                      </a:pPr>
                      <a:r>
                        <a:rPr lang="en-US" sz="2800" baseline="0" dirty="0" smtClean="0"/>
                        <a:t>Physical</a:t>
                      </a:r>
                    </a:p>
                    <a:p>
                      <a:pPr marL="342900" indent="-342900" algn="ctr">
                        <a:buFont typeface="Arial"/>
                        <a:buChar char="•"/>
                      </a:pPr>
                      <a:r>
                        <a:rPr lang="en-US" sz="2000" baseline="0" dirty="0" smtClean="0"/>
                        <a:t>Physical exam</a:t>
                      </a:r>
                    </a:p>
                    <a:p>
                      <a:pPr marL="342900" indent="-342900" algn="ctr">
                        <a:buFont typeface="Arial"/>
                        <a:buChar char="•"/>
                      </a:pPr>
                      <a:r>
                        <a:rPr lang="en-US" sz="2000" baseline="0" dirty="0" smtClean="0"/>
                        <a:t>Diagnostic tests</a:t>
                      </a:r>
                    </a:p>
                    <a:p>
                      <a:pPr marL="342900" indent="-342900" algn="ctr">
                        <a:buFont typeface="Arial"/>
                        <a:buChar char="•"/>
                      </a:pPr>
                      <a:r>
                        <a:rPr lang="en-US" sz="2000" baseline="0" dirty="0" smtClean="0"/>
                        <a:t>Medication</a:t>
                      </a:r>
                    </a:p>
                    <a:p>
                      <a:pPr marL="342900" indent="-342900" algn="ctr">
                        <a:buFont typeface="Arial"/>
                        <a:buChar char="•"/>
                      </a:pPr>
                      <a:r>
                        <a:rPr lang="en-US" sz="2000" baseline="0" dirty="0" smtClean="0"/>
                        <a:t>Surgery</a:t>
                      </a:r>
                    </a:p>
                    <a:p>
                      <a:pPr marL="342900" indent="-342900" algn="ctr">
                        <a:buFont typeface="Arial"/>
                        <a:buChar char="•"/>
                      </a:pPr>
                      <a:endParaRPr lang="en-US" sz="2000" dirty="0"/>
                    </a:p>
                  </a:txBody>
                  <a:tcPr/>
                </a:tc>
              </a:tr>
              <a:tr h="2478602">
                <a:tc>
                  <a:txBody>
                    <a:bodyPr/>
                    <a:lstStyle/>
                    <a:p>
                      <a:endParaRPr lang="en-US" sz="2000" b="1" dirty="0" smtClean="0">
                        <a:latin typeface="+mn-lt"/>
                      </a:endParaRPr>
                    </a:p>
                    <a:p>
                      <a:pPr algn="ctr"/>
                      <a:r>
                        <a:rPr lang="en-US" sz="2800" b="1" dirty="0" smtClean="0">
                          <a:latin typeface="+mn-lt"/>
                        </a:rPr>
                        <a:t>Culture</a:t>
                      </a:r>
                      <a:r>
                        <a:rPr lang="en-US" sz="2800" b="1" baseline="0" dirty="0" smtClean="0">
                          <a:latin typeface="+mn-lt"/>
                        </a:rPr>
                        <a:t> &amp; Community</a:t>
                      </a:r>
                      <a:endParaRPr lang="en-US" sz="2000" b="1" dirty="0" smtClean="0">
                        <a:latin typeface="+mn-lt"/>
                      </a:endParaRPr>
                    </a:p>
                    <a:p>
                      <a:pPr marL="0" indent="0" algn="ctr">
                        <a:buFont typeface="Arial"/>
                        <a:buNone/>
                      </a:pPr>
                      <a:endParaRPr lang="en-US" sz="2000" b="1" dirty="0" smtClean="0">
                        <a:latin typeface="+mn-lt"/>
                      </a:endParaRPr>
                    </a:p>
                  </a:txBody>
                  <a:tcPr/>
                </a:tc>
                <a:tc>
                  <a:txBody>
                    <a:bodyPr/>
                    <a:lstStyle/>
                    <a:p>
                      <a:endParaRPr lang="en-US" sz="2000" b="1" dirty="0" smtClean="0">
                        <a:latin typeface="+mn-lt"/>
                      </a:endParaRPr>
                    </a:p>
                    <a:p>
                      <a:pPr algn="ctr"/>
                      <a:r>
                        <a:rPr lang="en-US" sz="2800" b="1" dirty="0" smtClean="0">
                          <a:latin typeface="+mn-lt"/>
                        </a:rPr>
                        <a:t>Social</a:t>
                      </a:r>
                      <a:r>
                        <a:rPr lang="en-US" sz="2800" b="1" baseline="0" dirty="0" smtClean="0">
                          <a:latin typeface="+mn-lt"/>
                        </a:rPr>
                        <a:t> Systems </a:t>
                      </a:r>
                    </a:p>
                  </a:txBody>
                  <a:tcPr/>
                </a:tc>
              </a:tr>
            </a:tbl>
          </a:graphicData>
        </a:graphic>
      </p:graphicFrame>
    </p:spTree>
    <p:extLst>
      <p:ext uri="{BB962C8B-B14F-4D97-AF65-F5344CB8AC3E}">
        <p14:creationId xmlns:p14="http://schemas.microsoft.com/office/powerpoint/2010/main" val="35330757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4 Perspectives of Integral Medicine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630998418"/>
              </p:ext>
            </p:extLst>
          </p:nvPr>
        </p:nvGraphicFramePr>
        <p:xfrm>
          <a:off x="273049" y="1327588"/>
          <a:ext cx="8594726" cy="5326139"/>
        </p:xfrm>
        <a:graphic>
          <a:graphicData uri="http://schemas.openxmlformats.org/drawingml/2006/table">
            <a:tbl>
              <a:tblPr firstRow="1" bandRow="1">
                <a:tableStyleId>{69CF1AB2-1976-4502-BF36-3FF5EA218861}</a:tableStyleId>
              </a:tblPr>
              <a:tblGrid>
                <a:gridCol w="4297363"/>
                <a:gridCol w="4297363"/>
              </a:tblGrid>
              <a:tr h="2847537">
                <a:tc>
                  <a:txBody>
                    <a:bodyPr/>
                    <a:lstStyle/>
                    <a:p>
                      <a:endParaRPr lang="en-US" sz="2000" dirty="0" smtClean="0"/>
                    </a:p>
                    <a:p>
                      <a:pPr algn="ctr"/>
                      <a:r>
                        <a:rPr lang="en-US" sz="2800" dirty="0" smtClean="0"/>
                        <a:t>Emotional/Spiritual</a:t>
                      </a:r>
                    </a:p>
                    <a:p>
                      <a:pPr marL="0" indent="0" algn="ctr">
                        <a:buFont typeface="Arial"/>
                        <a:buNone/>
                      </a:pPr>
                      <a:endParaRPr lang="en-US" sz="2000" dirty="0"/>
                    </a:p>
                  </a:txBody>
                  <a:tcPr/>
                </a:tc>
                <a:tc>
                  <a:txBody>
                    <a:bodyPr/>
                    <a:lstStyle/>
                    <a:p>
                      <a:pPr marL="0" indent="0" algn="ctr">
                        <a:buNone/>
                      </a:pPr>
                      <a:endParaRPr lang="en-US" sz="2000" baseline="0" dirty="0" smtClean="0"/>
                    </a:p>
                    <a:p>
                      <a:pPr marL="0" indent="0" algn="ctr">
                        <a:buNone/>
                      </a:pPr>
                      <a:r>
                        <a:rPr lang="en-US" sz="2800" baseline="0" dirty="0" smtClean="0"/>
                        <a:t>Physical</a:t>
                      </a:r>
                    </a:p>
                    <a:p>
                      <a:pPr marL="342900" indent="-342900" algn="ctr">
                        <a:buFont typeface="Arial"/>
                        <a:buChar char="•"/>
                      </a:pPr>
                      <a:r>
                        <a:rPr lang="en-US" sz="2000" baseline="0" dirty="0" smtClean="0"/>
                        <a:t>Physical exam</a:t>
                      </a:r>
                    </a:p>
                    <a:p>
                      <a:pPr marL="342900" indent="-342900" algn="ctr">
                        <a:buFont typeface="Arial"/>
                        <a:buChar char="•"/>
                      </a:pPr>
                      <a:r>
                        <a:rPr lang="en-US" sz="2000" baseline="0" dirty="0" smtClean="0"/>
                        <a:t>Diagnostic tests</a:t>
                      </a:r>
                    </a:p>
                    <a:p>
                      <a:pPr marL="342900" indent="-342900" algn="ctr">
                        <a:buFont typeface="Arial"/>
                        <a:buChar char="•"/>
                      </a:pPr>
                      <a:r>
                        <a:rPr lang="en-US" sz="2000" baseline="0" dirty="0" smtClean="0"/>
                        <a:t>Medication</a:t>
                      </a:r>
                    </a:p>
                    <a:p>
                      <a:pPr marL="342900" indent="-342900" algn="ctr">
                        <a:buFont typeface="Arial"/>
                        <a:buChar char="•"/>
                      </a:pPr>
                      <a:r>
                        <a:rPr lang="en-US" sz="2000" baseline="0" dirty="0" smtClean="0"/>
                        <a:t>Surgery</a:t>
                      </a:r>
                    </a:p>
                    <a:p>
                      <a:pPr marL="342900" indent="-342900" algn="ctr">
                        <a:buFont typeface="Arial"/>
                        <a:buChar char="•"/>
                      </a:pPr>
                      <a:endParaRPr lang="en-US" sz="2000" dirty="0"/>
                    </a:p>
                  </a:txBody>
                  <a:tcPr/>
                </a:tc>
              </a:tr>
              <a:tr h="2478602">
                <a:tc>
                  <a:txBody>
                    <a:bodyPr/>
                    <a:lstStyle/>
                    <a:p>
                      <a:endParaRPr lang="en-US" sz="2000" b="1" dirty="0" smtClean="0">
                        <a:latin typeface="+mn-lt"/>
                      </a:endParaRPr>
                    </a:p>
                    <a:p>
                      <a:pPr algn="ctr"/>
                      <a:r>
                        <a:rPr lang="en-US" sz="2800" b="1" dirty="0" smtClean="0">
                          <a:latin typeface="+mn-lt"/>
                        </a:rPr>
                        <a:t>Culture</a:t>
                      </a:r>
                      <a:r>
                        <a:rPr lang="en-US" sz="2800" b="1" baseline="0" dirty="0" smtClean="0">
                          <a:latin typeface="+mn-lt"/>
                        </a:rPr>
                        <a:t> &amp; Community</a:t>
                      </a:r>
                      <a:endParaRPr lang="en-US" sz="2000" b="1" dirty="0" smtClean="0">
                        <a:latin typeface="+mn-lt"/>
                      </a:endParaRPr>
                    </a:p>
                    <a:p>
                      <a:pPr marL="0" indent="0" algn="ctr">
                        <a:buFont typeface="Arial"/>
                        <a:buNone/>
                      </a:pPr>
                      <a:endParaRPr lang="en-US" sz="2000" b="1" dirty="0" smtClean="0">
                        <a:latin typeface="+mn-lt"/>
                      </a:endParaRPr>
                    </a:p>
                  </a:txBody>
                  <a:tcPr/>
                </a:tc>
                <a:tc>
                  <a:txBody>
                    <a:bodyPr/>
                    <a:lstStyle/>
                    <a:p>
                      <a:endParaRPr lang="en-US" sz="2000" b="1" dirty="0" smtClean="0">
                        <a:latin typeface="+mn-lt"/>
                      </a:endParaRPr>
                    </a:p>
                    <a:p>
                      <a:pPr algn="ctr"/>
                      <a:r>
                        <a:rPr lang="en-US" sz="2800" b="1" dirty="0" smtClean="0">
                          <a:latin typeface="+mn-lt"/>
                        </a:rPr>
                        <a:t>Social</a:t>
                      </a:r>
                      <a:r>
                        <a:rPr lang="en-US" sz="2800" b="1" baseline="0" dirty="0" smtClean="0">
                          <a:latin typeface="+mn-lt"/>
                        </a:rPr>
                        <a:t> Systems </a:t>
                      </a:r>
                    </a:p>
                    <a:p>
                      <a:pPr marL="457200" indent="-457200" algn="ctr">
                        <a:buFont typeface="Arial"/>
                        <a:buChar char="•"/>
                      </a:pPr>
                      <a:r>
                        <a:rPr lang="en-US" sz="2000" b="1" baseline="0" dirty="0" smtClean="0">
                          <a:latin typeface="+mn-lt"/>
                        </a:rPr>
                        <a:t>Living situation</a:t>
                      </a:r>
                    </a:p>
                    <a:p>
                      <a:pPr marL="457200" indent="-457200" algn="ctr">
                        <a:buFont typeface="Arial"/>
                        <a:buChar char="•"/>
                      </a:pPr>
                      <a:r>
                        <a:rPr lang="en-US" sz="2000" b="1" baseline="0" dirty="0" smtClean="0">
                          <a:latin typeface="+mn-lt"/>
                        </a:rPr>
                        <a:t>Economic factors</a:t>
                      </a:r>
                    </a:p>
                    <a:p>
                      <a:pPr marL="457200" indent="-457200" algn="ctr">
                        <a:buFont typeface="Arial"/>
                        <a:buChar char="•"/>
                      </a:pPr>
                      <a:r>
                        <a:rPr lang="en-US" sz="2000" b="1" baseline="0" dirty="0" smtClean="0">
                          <a:latin typeface="+mn-lt"/>
                        </a:rPr>
                        <a:t>Insurance</a:t>
                      </a:r>
                    </a:p>
                    <a:p>
                      <a:pPr marL="457200" indent="-457200" algn="ctr">
                        <a:buFont typeface="Arial"/>
                        <a:buChar char="•"/>
                      </a:pPr>
                      <a:r>
                        <a:rPr lang="en-US" sz="2000" b="1" baseline="0" dirty="0" smtClean="0">
                          <a:latin typeface="+mn-lt"/>
                        </a:rPr>
                        <a:t>Healthcare policies</a:t>
                      </a:r>
                    </a:p>
                    <a:p>
                      <a:pPr marL="457200" indent="-457200" algn="ctr">
                        <a:buFont typeface="Arial"/>
                        <a:buChar char="•"/>
                      </a:pPr>
                      <a:r>
                        <a:rPr lang="en-US" sz="2000" b="1" baseline="0" dirty="0" smtClean="0">
                          <a:latin typeface="+mn-lt"/>
                        </a:rPr>
                        <a:t>Social delivery system</a:t>
                      </a:r>
                      <a:endParaRPr lang="en-US" sz="2000" b="1" dirty="0">
                        <a:latin typeface="+mn-lt"/>
                      </a:endParaRPr>
                    </a:p>
                  </a:txBody>
                  <a:tcPr/>
                </a:tc>
              </a:tr>
            </a:tbl>
          </a:graphicData>
        </a:graphic>
      </p:graphicFrame>
    </p:spTree>
    <p:extLst>
      <p:ext uri="{BB962C8B-B14F-4D97-AF65-F5344CB8AC3E}">
        <p14:creationId xmlns:p14="http://schemas.microsoft.com/office/powerpoint/2010/main" val="7098631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4 Perspectives of Integral Medicine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183148458"/>
              </p:ext>
            </p:extLst>
          </p:nvPr>
        </p:nvGraphicFramePr>
        <p:xfrm>
          <a:off x="273049" y="1327588"/>
          <a:ext cx="8594726" cy="5061515"/>
        </p:xfrm>
        <a:graphic>
          <a:graphicData uri="http://schemas.openxmlformats.org/drawingml/2006/table">
            <a:tbl>
              <a:tblPr firstRow="1" bandRow="1">
                <a:tableStyleId>{69CF1AB2-1976-4502-BF36-3FF5EA218861}</a:tableStyleId>
              </a:tblPr>
              <a:tblGrid>
                <a:gridCol w="4297363"/>
                <a:gridCol w="4297363"/>
              </a:tblGrid>
              <a:tr h="2582913">
                <a:tc>
                  <a:txBody>
                    <a:bodyPr/>
                    <a:lstStyle/>
                    <a:p>
                      <a:endParaRPr lang="en-US" sz="2000" dirty="0" smtClean="0"/>
                    </a:p>
                    <a:p>
                      <a:pPr algn="ctr"/>
                      <a:r>
                        <a:rPr lang="en-US" sz="2800" dirty="0" smtClean="0"/>
                        <a:t>Emotional/Spiritual</a:t>
                      </a:r>
                    </a:p>
                    <a:p>
                      <a:pPr marL="0" indent="0" algn="ctr">
                        <a:buFont typeface="Arial"/>
                        <a:buNone/>
                      </a:pPr>
                      <a:endParaRPr lang="en-US" sz="2000" dirty="0"/>
                    </a:p>
                  </a:txBody>
                  <a:tcPr/>
                </a:tc>
                <a:tc>
                  <a:txBody>
                    <a:bodyPr/>
                    <a:lstStyle/>
                    <a:p>
                      <a:pPr marL="0" indent="0" algn="ctr">
                        <a:buNone/>
                      </a:pPr>
                      <a:endParaRPr lang="en-US" sz="2000" baseline="0" dirty="0" smtClean="0"/>
                    </a:p>
                    <a:p>
                      <a:pPr marL="0" indent="0" algn="ctr">
                        <a:buNone/>
                      </a:pPr>
                      <a:r>
                        <a:rPr lang="en-US" sz="2800" baseline="0" dirty="0" smtClean="0"/>
                        <a:t>Physical</a:t>
                      </a:r>
                    </a:p>
                    <a:p>
                      <a:pPr marL="342900" indent="-342900" algn="ctr">
                        <a:buFont typeface="Arial"/>
                        <a:buChar char="•"/>
                      </a:pPr>
                      <a:r>
                        <a:rPr lang="en-US" sz="2000" baseline="0" dirty="0" smtClean="0"/>
                        <a:t>Physical exam</a:t>
                      </a:r>
                    </a:p>
                    <a:p>
                      <a:pPr marL="342900" indent="-342900" algn="ctr">
                        <a:buFont typeface="Arial"/>
                        <a:buChar char="•"/>
                      </a:pPr>
                      <a:r>
                        <a:rPr lang="en-US" sz="2000" baseline="0" dirty="0" smtClean="0"/>
                        <a:t>Diagnostic tests</a:t>
                      </a:r>
                    </a:p>
                    <a:p>
                      <a:pPr marL="342900" indent="-342900" algn="ctr">
                        <a:buFont typeface="Arial"/>
                        <a:buChar char="•"/>
                      </a:pPr>
                      <a:r>
                        <a:rPr lang="en-US" sz="2000" baseline="0" dirty="0" smtClean="0"/>
                        <a:t>Medication</a:t>
                      </a:r>
                    </a:p>
                    <a:p>
                      <a:pPr marL="342900" indent="-342900" algn="ctr">
                        <a:buFont typeface="Arial"/>
                        <a:buChar char="•"/>
                      </a:pPr>
                      <a:r>
                        <a:rPr lang="en-US" sz="2000" baseline="0" dirty="0" smtClean="0"/>
                        <a:t>Surgery</a:t>
                      </a:r>
                    </a:p>
                  </a:txBody>
                  <a:tcPr/>
                </a:tc>
              </a:tr>
              <a:tr h="2478602">
                <a:tc>
                  <a:txBody>
                    <a:bodyPr/>
                    <a:lstStyle/>
                    <a:p>
                      <a:endParaRPr lang="en-US" sz="2000" b="1" dirty="0" smtClean="0">
                        <a:latin typeface="+mn-lt"/>
                      </a:endParaRPr>
                    </a:p>
                    <a:p>
                      <a:pPr algn="ctr"/>
                      <a:r>
                        <a:rPr lang="en-US" sz="2800" b="1" dirty="0" smtClean="0">
                          <a:latin typeface="+mn-lt"/>
                        </a:rPr>
                        <a:t>Culture</a:t>
                      </a:r>
                      <a:r>
                        <a:rPr lang="en-US" sz="2800" b="1" baseline="0" dirty="0" smtClean="0">
                          <a:latin typeface="+mn-lt"/>
                        </a:rPr>
                        <a:t> &amp; Community</a:t>
                      </a:r>
                      <a:endParaRPr lang="en-US" sz="2000" b="1" dirty="0" smtClean="0">
                        <a:latin typeface="+mn-lt"/>
                      </a:endParaRPr>
                    </a:p>
                    <a:p>
                      <a:pPr marL="457200" indent="-457200" algn="ctr">
                        <a:buFont typeface="Arial"/>
                        <a:buChar char="•"/>
                      </a:pPr>
                      <a:r>
                        <a:rPr lang="en-US" sz="2000" b="1" dirty="0" smtClean="0">
                          <a:latin typeface="+mn-lt"/>
                        </a:rPr>
                        <a:t>Relationships</a:t>
                      </a:r>
                    </a:p>
                    <a:p>
                      <a:pPr marL="457200" indent="-457200" algn="ctr">
                        <a:buFont typeface="Arial"/>
                        <a:buChar char="•"/>
                      </a:pPr>
                      <a:r>
                        <a:rPr lang="en-US" sz="2000" b="1" dirty="0" smtClean="0">
                          <a:latin typeface="+mn-lt"/>
                        </a:rPr>
                        <a:t>Group values</a:t>
                      </a:r>
                    </a:p>
                    <a:p>
                      <a:pPr marL="457200" indent="-457200" algn="ctr">
                        <a:buFont typeface="Arial"/>
                        <a:buChar char="•"/>
                      </a:pPr>
                      <a:r>
                        <a:rPr lang="en-US" sz="2000" b="1" dirty="0" smtClean="0">
                          <a:latin typeface="+mn-lt"/>
                        </a:rPr>
                        <a:t>Cultural beliefs</a:t>
                      </a:r>
                    </a:p>
                    <a:p>
                      <a:pPr marL="457200" indent="-457200" algn="ctr">
                        <a:buFont typeface="Arial"/>
                        <a:buChar char="•"/>
                      </a:pPr>
                      <a:r>
                        <a:rPr lang="en-US" sz="2000" b="1" dirty="0" smtClean="0">
                          <a:latin typeface="+mn-lt"/>
                        </a:rPr>
                        <a:t>Meaning of illness</a:t>
                      </a:r>
                    </a:p>
                    <a:p>
                      <a:pPr marL="0" indent="0" algn="ctr">
                        <a:buFont typeface="Arial"/>
                        <a:buNone/>
                      </a:pPr>
                      <a:endParaRPr lang="en-US" sz="2000" b="1" dirty="0" smtClean="0">
                        <a:latin typeface="+mn-lt"/>
                      </a:endParaRPr>
                    </a:p>
                  </a:txBody>
                  <a:tcPr/>
                </a:tc>
                <a:tc>
                  <a:txBody>
                    <a:bodyPr/>
                    <a:lstStyle/>
                    <a:p>
                      <a:endParaRPr lang="en-US" sz="2000" b="1" dirty="0" smtClean="0">
                        <a:latin typeface="+mn-lt"/>
                      </a:endParaRPr>
                    </a:p>
                    <a:p>
                      <a:pPr algn="ctr"/>
                      <a:r>
                        <a:rPr lang="en-US" sz="2800" b="1" dirty="0" smtClean="0">
                          <a:latin typeface="+mn-lt"/>
                        </a:rPr>
                        <a:t>Social</a:t>
                      </a:r>
                      <a:r>
                        <a:rPr lang="en-US" sz="2800" b="1" baseline="0" dirty="0" smtClean="0">
                          <a:latin typeface="+mn-lt"/>
                        </a:rPr>
                        <a:t> Systems </a:t>
                      </a:r>
                    </a:p>
                    <a:p>
                      <a:pPr marL="457200" indent="-457200" algn="ctr">
                        <a:buFont typeface="Arial"/>
                        <a:buChar char="•"/>
                      </a:pPr>
                      <a:r>
                        <a:rPr lang="en-US" sz="2000" b="1" baseline="0" dirty="0" smtClean="0">
                          <a:latin typeface="+mn-lt"/>
                        </a:rPr>
                        <a:t>Living situation</a:t>
                      </a:r>
                    </a:p>
                    <a:p>
                      <a:pPr marL="457200" indent="-457200" algn="ctr">
                        <a:buFont typeface="Arial"/>
                        <a:buChar char="•"/>
                      </a:pPr>
                      <a:r>
                        <a:rPr lang="en-US" sz="2000" b="1" baseline="0" dirty="0" smtClean="0">
                          <a:latin typeface="+mn-lt"/>
                        </a:rPr>
                        <a:t>Economic factors</a:t>
                      </a:r>
                    </a:p>
                    <a:p>
                      <a:pPr marL="457200" indent="-457200" algn="ctr">
                        <a:buFont typeface="Arial"/>
                        <a:buChar char="•"/>
                      </a:pPr>
                      <a:r>
                        <a:rPr lang="en-US" sz="2000" b="1" baseline="0" dirty="0" smtClean="0">
                          <a:latin typeface="+mn-lt"/>
                        </a:rPr>
                        <a:t>Insurance</a:t>
                      </a:r>
                    </a:p>
                    <a:p>
                      <a:pPr marL="457200" indent="-457200" algn="ctr">
                        <a:buFont typeface="Arial"/>
                        <a:buChar char="•"/>
                      </a:pPr>
                      <a:r>
                        <a:rPr lang="en-US" sz="2000" b="1" baseline="0" dirty="0" smtClean="0">
                          <a:latin typeface="+mn-lt"/>
                        </a:rPr>
                        <a:t>Healthcare policies</a:t>
                      </a:r>
                    </a:p>
                    <a:p>
                      <a:pPr marL="457200" indent="-457200" algn="ctr">
                        <a:buFont typeface="Arial"/>
                        <a:buChar char="•"/>
                      </a:pPr>
                      <a:r>
                        <a:rPr lang="en-US" sz="2000" b="1" baseline="0" dirty="0" smtClean="0">
                          <a:latin typeface="+mn-lt"/>
                        </a:rPr>
                        <a:t>Social delivery system</a:t>
                      </a:r>
                      <a:endParaRPr lang="en-US" sz="2000" b="1" dirty="0">
                        <a:latin typeface="+mn-lt"/>
                      </a:endParaRPr>
                    </a:p>
                  </a:txBody>
                  <a:tcPr/>
                </a:tc>
              </a:tr>
            </a:tbl>
          </a:graphicData>
        </a:graphic>
      </p:graphicFrame>
    </p:spTree>
    <p:extLst>
      <p:ext uri="{BB962C8B-B14F-4D97-AF65-F5344CB8AC3E}">
        <p14:creationId xmlns:p14="http://schemas.microsoft.com/office/powerpoint/2010/main" val="2159380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4 Perspectives of Integral Medicine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67399468"/>
              </p:ext>
            </p:extLst>
          </p:nvPr>
        </p:nvGraphicFramePr>
        <p:xfrm>
          <a:off x="273049" y="1327588"/>
          <a:ext cx="8594726" cy="5061515"/>
        </p:xfrm>
        <a:graphic>
          <a:graphicData uri="http://schemas.openxmlformats.org/drawingml/2006/table">
            <a:tbl>
              <a:tblPr firstRow="1" bandRow="1">
                <a:tableStyleId>{69CF1AB2-1976-4502-BF36-3FF5EA218861}</a:tableStyleId>
              </a:tblPr>
              <a:tblGrid>
                <a:gridCol w="4297363"/>
                <a:gridCol w="4297363"/>
              </a:tblGrid>
              <a:tr h="2582913">
                <a:tc>
                  <a:txBody>
                    <a:bodyPr/>
                    <a:lstStyle/>
                    <a:p>
                      <a:endParaRPr lang="en-US" sz="2000" dirty="0" smtClean="0"/>
                    </a:p>
                    <a:p>
                      <a:pPr algn="ctr"/>
                      <a:r>
                        <a:rPr lang="en-US" sz="2800" dirty="0" smtClean="0"/>
                        <a:t>Emotional/Spiritual</a:t>
                      </a:r>
                    </a:p>
                    <a:p>
                      <a:pPr marL="342900" indent="-342900" algn="ctr">
                        <a:buFont typeface="Arial"/>
                        <a:buChar char="•"/>
                      </a:pPr>
                      <a:r>
                        <a:rPr lang="en-US" sz="2000" dirty="0" smtClean="0"/>
                        <a:t>Emotions</a:t>
                      </a:r>
                    </a:p>
                    <a:p>
                      <a:pPr marL="342900" indent="-342900" algn="ctr">
                        <a:buFont typeface="Arial"/>
                        <a:buChar char="•"/>
                      </a:pPr>
                      <a:r>
                        <a:rPr lang="en-US" sz="2000" dirty="0" smtClean="0"/>
                        <a:t>Psychological attitudes</a:t>
                      </a:r>
                    </a:p>
                    <a:p>
                      <a:pPr marL="342900" indent="-342900" algn="ctr">
                        <a:buFont typeface="Arial"/>
                        <a:buChar char="•"/>
                      </a:pPr>
                      <a:r>
                        <a:rPr lang="en-US" sz="2000" dirty="0" smtClean="0"/>
                        <a:t>Spiritual Practice</a:t>
                      </a:r>
                    </a:p>
                    <a:p>
                      <a:pPr marL="342900" indent="-342900" algn="ctr">
                        <a:buFont typeface="Arial"/>
                        <a:buChar char="•"/>
                      </a:pPr>
                      <a:r>
                        <a:rPr lang="en-US" sz="2000" dirty="0" smtClean="0"/>
                        <a:t>Intentions</a:t>
                      </a:r>
                    </a:p>
                    <a:p>
                      <a:pPr marL="0" indent="0" algn="ctr">
                        <a:buFont typeface="Arial"/>
                        <a:buNone/>
                      </a:pPr>
                      <a:endParaRPr lang="en-US" sz="2000" dirty="0"/>
                    </a:p>
                  </a:txBody>
                  <a:tcPr/>
                </a:tc>
                <a:tc>
                  <a:txBody>
                    <a:bodyPr/>
                    <a:lstStyle/>
                    <a:p>
                      <a:pPr marL="0" indent="0" algn="ctr">
                        <a:buNone/>
                      </a:pPr>
                      <a:endParaRPr lang="en-US" sz="2000" baseline="0" dirty="0" smtClean="0"/>
                    </a:p>
                    <a:p>
                      <a:pPr marL="0" indent="0" algn="ctr">
                        <a:buNone/>
                      </a:pPr>
                      <a:r>
                        <a:rPr lang="en-US" sz="2800" baseline="0" dirty="0" smtClean="0"/>
                        <a:t>Physical</a:t>
                      </a:r>
                    </a:p>
                    <a:p>
                      <a:pPr marL="342900" indent="-342900" algn="ctr">
                        <a:buFont typeface="Arial"/>
                        <a:buChar char="•"/>
                      </a:pPr>
                      <a:r>
                        <a:rPr lang="en-US" sz="2000" baseline="0" dirty="0" smtClean="0"/>
                        <a:t>Physical exam</a:t>
                      </a:r>
                    </a:p>
                    <a:p>
                      <a:pPr marL="342900" indent="-342900" algn="ctr">
                        <a:buFont typeface="Arial"/>
                        <a:buChar char="•"/>
                      </a:pPr>
                      <a:r>
                        <a:rPr lang="en-US" sz="2000" baseline="0" dirty="0" smtClean="0"/>
                        <a:t>Diagnostic tests</a:t>
                      </a:r>
                    </a:p>
                    <a:p>
                      <a:pPr marL="342900" indent="-342900" algn="ctr">
                        <a:buFont typeface="Arial"/>
                        <a:buChar char="•"/>
                      </a:pPr>
                      <a:r>
                        <a:rPr lang="en-US" sz="2000" baseline="0" dirty="0" smtClean="0"/>
                        <a:t>Medication</a:t>
                      </a:r>
                    </a:p>
                    <a:p>
                      <a:pPr marL="342900" indent="-342900" algn="ctr">
                        <a:buFont typeface="Arial"/>
                        <a:buChar char="•"/>
                      </a:pPr>
                      <a:r>
                        <a:rPr lang="en-US" sz="2000" baseline="0" dirty="0" smtClean="0"/>
                        <a:t>Surgery</a:t>
                      </a:r>
                    </a:p>
                    <a:p>
                      <a:pPr marL="342900" indent="-342900" algn="ctr">
                        <a:buFont typeface="Arial"/>
                        <a:buChar char="•"/>
                      </a:pPr>
                      <a:endParaRPr lang="en-US" sz="2000" dirty="0"/>
                    </a:p>
                  </a:txBody>
                  <a:tcPr/>
                </a:tc>
              </a:tr>
              <a:tr h="2478602">
                <a:tc>
                  <a:txBody>
                    <a:bodyPr/>
                    <a:lstStyle/>
                    <a:p>
                      <a:endParaRPr lang="en-US" sz="2000" b="1" dirty="0" smtClean="0">
                        <a:latin typeface="+mn-lt"/>
                      </a:endParaRPr>
                    </a:p>
                    <a:p>
                      <a:pPr algn="ctr"/>
                      <a:r>
                        <a:rPr lang="en-US" sz="2800" b="1" dirty="0" smtClean="0">
                          <a:latin typeface="+mn-lt"/>
                        </a:rPr>
                        <a:t>Culture</a:t>
                      </a:r>
                      <a:r>
                        <a:rPr lang="en-US" sz="2800" b="1" baseline="0" dirty="0" smtClean="0">
                          <a:latin typeface="+mn-lt"/>
                        </a:rPr>
                        <a:t> &amp; Community</a:t>
                      </a:r>
                      <a:endParaRPr lang="en-US" sz="2000" b="1" dirty="0" smtClean="0">
                        <a:latin typeface="+mn-lt"/>
                      </a:endParaRPr>
                    </a:p>
                    <a:p>
                      <a:pPr marL="457200" indent="-457200" algn="ctr">
                        <a:buFont typeface="Arial"/>
                        <a:buChar char="•"/>
                      </a:pPr>
                      <a:r>
                        <a:rPr lang="en-US" sz="2000" b="1" dirty="0" smtClean="0">
                          <a:latin typeface="+mn-lt"/>
                        </a:rPr>
                        <a:t>Relationships</a:t>
                      </a:r>
                    </a:p>
                    <a:p>
                      <a:pPr marL="457200" indent="-457200" algn="ctr">
                        <a:buFont typeface="Arial"/>
                        <a:buChar char="•"/>
                      </a:pPr>
                      <a:r>
                        <a:rPr lang="en-US" sz="2000" b="1" dirty="0" smtClean="0">
                          <a:latin typeface="+mn-lt"/>
                        </a:rPr>
                        <a:t>Group values</a:t>
                      </a:r>
                    </a:p>
                    <a:p>
                      <a:pPr marL="457200" indent="-457200" algn="ctr">
                        <a:buFont typeface="Arial"/>
                        <a:buChar char="•"/>
                      </a:pPr>
                      <a:r>
                        <a:rPr lang="en-US" sz="2000" b="1" dirty="0" smtClean="0">
                          <a:latin typeface="+mn-lt"/>
                        </a:rPr>
                        <a:t>Cultural beliefs</a:t>
                      </a:r>
                    </a:p>
                    <a:p>
                      <a:pPr marL="457200" indent="-457200" algn="ctr">
                        <a:buFont typeface="Arial"/>
                        <a:buChar char="•"/>
                      </a:pPr>
                      <a:r>
                        <a:rPr lang="en-US" sz="2000" b="1" dirty="0" smtClean="0">
                          <a:latin typeface="+mn-lt"/>
                        </a:rPr>
                        <a:t>Meaning of illness</a:t>
                      </a:r>
                    </a:p>
                    <a:p>
                      <a:pPr marL="0" indent="0" algn="ctr">
                        <a:buFont typeface="Arial"/>
                        <a:buNone/>
                      </a:pPr>
                      <a:endParaRPr lang="en-US" sz="2000" b="1" dirty="0" smtClean="0">
                        <a:latin typeface="+mn-lt"/>
                      </a:endParaRPr>
                    </a:p>
                  </a:txBody>
                  <a:tcPr/>
                </a:tc>
                <a:tc>
                  <a:txBody>
                    <a:bodyPr/>
                    <a:lstStyle/>
                    <a:p>
                      <a:endParaRPr lang="en-US" sz="2000" b="1" dirty="0" smtClean="0">
                        <a:latin typeface="+mn-lt"/>
                      </a:endParaRPr>
                    </a:p>
                    <a:p>
                      <a:pPr algn="ctr"/>
                      <a:r>
                        <a:rPr lang="en-US" sz="2800" b="1" dirty="0" smtClean="0">
                          <a:latin typeface="+mn-lt"/>
                        </a:rPr>
                        <a:t>Social</a:t>
                      </a:r>
                      <a:r>
                        <a:rPr lang="en-US" sz="2800" b="1" baseline="0" dirty="0" smtClean="0">
                          <a:latin typeface="+mn-lt"/>
                        </a:rPr>
                        <a:t> Systems </a:t>
                      </a:r>
                    </a:p>
                    <a:p>
                      <a:pPr marL="457200" indent="-457200" algn="ctr">
                        <a:buFont typeface="Arial"/>
                        <a:buChar char="•"/>
                      </a:pPr>
                      <a:r>
                        <a:rPr lang="en-US" sz="2000" b="1" baseline="0" dirty="0" smtClean="0">
                          <a:latin typeface="+mn-lt"/>
                        </a:rPr>
                        <a:t>Living situation</a:t>
                      </a:r>
                    </a:p>
                    <a:p>
                      <a:pPr marL="457200" indent="-457200" algn="ctr">
                        <a:buFont typeface="Arial"/>
                        <a:buChar char="•"/>
                      </a:pPr>
                      <a:r>
                        <a:rPr lang="en-US" sz="2000" b="1" baseline="0" dirty="0" smtClean="0">
                          <a:latin typeface="+mn-lt"/>
                        </a:rPr>
                        <a:t>Economic factors</a:t>
                      </a:r>
                    </a:p>
                    <a:p>
                      <a:pPr marL="457200" indent="-457200" algn="ctr">
                        <a:buFont typeface="Arial"/>
                        <a:buChar char="•"/>
                      </a:pPr>
                      <a:r>
                        <a:rPr lang="en-US" sz="2000" b="1" baseline="0" dirty="0" smtClean="0">
                          <a:latin typeface="+mn-lt"/>
                        </a:rPr>
                        <a:t>Insurance</a:t>
                      </a:r>
                    </a:p>
                    <a:p>
                      <a:pPr marL="457200" indent="-457200" algn="ctr">
                        <a:buFont typeface="Arial"/>
                        <a:buChar char="•"/>
                      </a:pPr>
                      <a:r>
                        <a:rPr lang="en-US" sz="2000" b="1" baseline="0" dirty="0" smtClean="0">
                          <a:latin typeface="+mn-lt"/>
                        </a:rPr>
                        <a:t>Healthcare policies</a:t>
                      </a:r>
                    </a:p>
                    <a:p>
                      <a:pPr marL="457200" indent="-457200" algn="ctr">
                        <a:buFont typeface="Arial"/>
                        <a:buChar char="•"/>
                      </a:pPr>
                      <a:r>
                        <a:rPr lang="en-US" sz="2000" b="1" baseline="0" dirty="0" smtClean="0">
                          <a:latin typeface="+mn-lt"/>
                        </a:rPr>
                        <a:t>Social delivery system</a:t>
                      </a:r>
                      <a:endParaRPr lang="en-US" sz="2000" b="1" dirty="0">
                        <a:latin typeface="+mn-lt"/>
                      </a:endParaRPr>
                    </a:p>
                  </a:txBody>
                  <a:tcPr/>
                </a:tc>
              </a:tr>
            </a:tbl>
          </a:graphicData>
        </a:graphic>
      </p:graphicFrame>
    </p:spTree>
    <p:extLst>
      <p:ext uri="{BB962C8B-B14F-4D97-AF65-F5344CB8AC3E}">
        <p14:creationId xmlns:p14="http://schemas.microsoft.com/office/powerpoint/2010/main" val="22576987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Characteristics of Integral Medicine</a:t>
            </a:r>
            <a:endParaRPr lang="en-US" sz="2800" dirty="0"/>
          </a:p>
        </p:txBody>
      </p:sp>
      <p:sp>
        <p:nvSpPr>
          <p:cNvPr id="3" name="Content Placeholder 2"/>
          <p:cNvSpPr>
            <a:spLocks noGrp="1"/>
          </p:cNvSpPr>
          <p:nvPr>
            <p:ph sz="quarter" idx="13"/>
          </p:nvPr>
        </p:nvSpPr>
        <p:spPr/>
        <p:txBody>
          <a:bodyPr>
            <a:normAutofit/>
          </a:bodyPr>
          <a:lstStyle/>
          <a:p>
            <a:pPr marL="457200" indent="-457200">
              <a:buFont typeface="Arial"/>
              <a:buChar char="•"/>
            </a:pPr>
            <a:endParaRPr lang="en-US" sz="2200" dirty="0" smtClean="0"/>
          </a:p>
          <a:p>
            <a:pPr marL="457200" indent="-457200">
              <a:buFont typeface="Arial"/>
              <a:buChar char="•"/>
            </a:pPr>
            <a:r>
              <a:rPr lang="en-US" sz="2400" dirty="0" smtClean="0"/>
              <a:t>Comprehensive</a:t>
            </a:r>
          </a:p>
          <a:p>
            <a:pPr marL="457200" indent="-457200">
              <a:buFont typeface="Arial"/>
              <a:buChar char="•"/>
            </a:pPr>
            <a:r>
              <a:rPr lang="en-US" sz="2400" dirty="0" smtClean="0"/>
              <a:t>Balanced</a:t>
            </a:r>
          </a:p>
          <a:p>
            <a:pPr marL="457200" indent="-457200">
              <a:buFont typeface="Arial"/>
              <a:buChar char="•"/>
            </a:pPr>
            <a:r>
              <a:rPr lang="en-US" sz="2400" dirty="0" smtClean="0"/>
              <a:t>Interdisciplinary</a:t>
            </a:r>
          </a:p>
          <a:p>
            <a:pPr marL="457200" indent="-457200">
              <a:buFont typeface="Arial"/>
              <a:buChar char="•"/>
            </a:pPr>
            <a:r>
              <a:rPr lang="en-US" sz="2400" dirty="0" smtClean="0"/>
              <a:t>Multiple perspectives</a:t>
            </a:r>
          </a:p>
          <a:p>
            <a:pPr marL="457200" indent="-457200">
              <a:buFont typeface="Arial"/>
              <a:buChar char="•"/>
            </a:pPr>
            <a:r>
              <a:rPr lang="en-US" sz="2400" dirty="0" smtClean="0"/>
              <a:t>Team approach</a:t>
            </a:r>
          </a:p>
          <a:p>
            <a:pPr marL="457200" indent="-457200">
              <a:buFont typeface="Arial"/>
              <a:buChar char="•"/>
            </a:pPr>
            <a:r>
              <a:rPr lang="en-US" sz="2400" dirty="0" smtClean="0"/>
              <a:t>Individualized care</a:t>
            </a:r>
          </a:p>
          <a:p>
            <a:pPr marL="457200" indent="-457200">
              <a:buFont typeface="Arial"/>
              <a:buChar char="•"/>
            </a:pPr>
            <a:r>
              <a:rPr lang="en-US" sz="2400" dirty="0" smtClean="0"/>
              <a:t>Whole-person care</a:t>
            </a:r>
          </a:p>
          <a:p>
            <a:endParaRPr lang="en-US" sz="2800" dirty="0"/>
          </a:p>
        </p:txBody>
      </p:sp>
    </p:spTree>
    <p:extLst>
      <p:ext uri="{BB962C8B-B14F-4D97-AF65-F5344CB8AC3E}">
        <p14:creationId xmlns:p14="http://schemas.microsoft.com/office/powerpoint/2010/main" val="1409316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Western Medicine is Out of Balance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436662610"/>
              </p:ext>
            </p:extLst>
          </p:nvPr>
        </p:nvGraphicFramePr>
        <p:xfrm>
          <a:off x="233926" y="1295401"/>
          <a:ext cx="8633849" cy="5451646"/>
        </p:xfrm>
        <a:graphic>
          <a:graphicData uri="http://schemas.openxmlformats.org/drawingml/2006/table">
            <a:tbl>
              <a:tblPr firstRow="1" bandRow="1">
                <a:tableStyleId>{69CF1AB2-1976-4502-BF36-3FF5EA218861}</a:tableStyleId>
              </a:tblPr>
              <a:tblGrid>
                <a:gridCol w="1286593"/>
                <a:gridCol w="7347256"/>
              </a:tblGrid>
              <a:tr h="3993098">
                <a:tc>
                  <a:txBody>
                    <a:bodyPr/>
                    <a:lstStyle/>
                    <a:p>
                      <a:endParaRPr lang="en-US" sz="2000" dirty="0" smtClean="0"/>
                    </a:p>
                    <a:p>
                      <a:endParaRPr lang="en-US" sz="2000" dirty="0" smtClean="0"/>
                    </a:p>
                    <a:p>
                      <a:pPr algn="ctr"/>
                      <a:r>
                        <a:rPr lang="en-US" sz="1800" dirty="0" smtClean="0"/>
                        <a:t>Emotional and Spiritual</a:t>
                      </a:r>
                      <a:endParaRPr lang="en-US" sz="1800" dirty="0"/>
                    </a:p>
                  </a:txBody>
                  <a:tcPr/>
                </a:tc>
                <a:tc>
                  <a:txBody>
                    <a:bodyPr/>
                    <a:lstStyle/>
                    <a:p>
                      <a:pPr marL="0" indent="0">
                        <a:buNone/>
                      </a:pPr>
                      <a:endParaRPr lang="en-US" sz="3600" dirty="0" smtClean="0"/>
                    </a:p>
                    <a:p>
                      <a:pPr marL="0" indent="0" algn="ctr">
                        <a:buNone/>
                      </a:pPr>
                      <a:r>
                        <a:rPr lang="en-US" sz="7200" baseline="0" dirty="0" smtClean="0"/>
                        <a:t>Physical</a:t>
                      </a:r>
                      <a:endParaRPr lang="en-US" sz="7200" dirty="0"/>
                    </a:p>
                  </a:txBody>
                  <a:tcPr/>
                </a:tc>
              </a:tr>
              <a:tr h="1458548">
                <a:tc>
                  <a:txBody>
                    <a:bodyPr/>
                    <a:lstStyle/>
                    <a:p>
                      <a:pPr algn="ctr"/>
                      <a:endParaRPr lang="en-US" sz="2400" b="1" dirty="0" smtClean="0">
                        <a:latin typeface="+mn-lt"/>
                      </a:endParaRPr>
                    </a:p>
                    <a:p>
                      <a:pPr algn="ctr"/>
                      <a:r>
                        <a:rPr lang="en-US" sz="1800" b="1" dirty="0" smtClean="0">
                          <a:latin typeface="+mn-lt"/>
                        </a:rPr>
                        <a:t>Cultural</a:t>
                      </a:r>
                    </a:p>
                  </a:txBody>
                  <a:tcPr/>
                </a:tc>
                <a:tc>
                  <a:txBody>
                    <a:bodyPr/>
                    <a:lstStyle/>
                    <a:p>
                      <a:endParaRPr lang="en-US" sz="2400" b="1" dirty="0" smtClean="0">
                        <a:latin typeface="+mn-lt"/>
                      </a:endParaRPr>
                    </a:p>
                    <a:p>
                      <a:pPr algn="ctr"/>
                      <a:r>
                        <a:rPr lang="en-US" sz="1800" b="1" dirty="0" smtClean="0">
                          <a:latin typeface="+mn-lt"/>
                        </a:rPr>
                        <a:t>Social</a:t>
                      </a:r>
                      <a:r>
                        <a:rPr lang="en-US" sz="1800" b="1" baseline="0" dirty="0" smtClean="0">
                          <a:latin typeface="+mn-lt"/>
                        </a:rPr>
                        <a:t> Systems</a:t>
                      </a:r>
                      <a:endParaRPr lang="en-US" sz="1800" b="1" dirty="0">
                        <a:latin typeface="+mn-lt"/>
                      </a:endParaRPr>
                    </a:p>
                  </a:txBody>
                  <a:tcPr/>
                </a:tc>
              </a:tr>
            </a:tbl>
          </a:graphicData>
        </a:graphic>
      </p:graphicFrame>
    </p:spTree>
    <p:extLst>
      <p:ext uri="{BB962C8B-B14F-4D97-AF65-F5344CB8AC3E}">
        <p14:creationId xmlns:p14="http://schemas.microsoft.com/office/powerpoint/2010/main" val="12217968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wrmnewjpg.jpg"/>
          <p:cNvPicPr>
            <a:picLocks noGrp="1" noChangeAspect="1"/>
          </p:cNvPicPr>
          <p:nvPr>
            <p:ph type="pic" idx="1"/>
          </p:nvPr>
        </p:nvPicPr>
        <p:blipFill>
          <a:blip r:embed="rId2" cstate="email">
            <a:extLst>
              <a:ext uri="{28A0092B-C50C-407E-A947-70E740481C1C}">
                <a14:useLocalDpi xmlns:a14="http://schemas.microsoft.com/office/drawing/2010/main"/>
              </a:ext>
            </a:extLst>
          </a:blip>
          <a:srcRect l="-12708" r="-12708"/>
          <a:stretch>
            <a:fillRect/>
          </a:stretch>
        </p:blipFill>
        <p:spPr/>
      </p:pic>
      <p:sp>
        <p:nvSpPr>
          <p:cNvPr id="3" name="Title 2"/>
          <p:cNvSpPr>
            <a:spLocks noGrp="1"/>
          </p:cNvSpPr>
          <p:nvPr>
            <p:ph type="title"/>
          </p:nvPr>
        </p:nvSpPr>
        <p:spPr/>
        <p:txBody>
          <a:bodyPr>
            <a:normAutofit fontScale="90000"/>
          </a:bodyPr>
          <a:lstStyle/>
          <a:p>
            <a:r>
              <a:rPr lang="en-US" dirty="0" smtClean="0"/>
              <a:t>Who am I and why am I talking about the end-of-life and </a:t>
            </a:r>
            <a:br>
              <a:rPr lang="en-US" dirty="0" smtClean="0"/>
            </a:br>
            <a:r>
              <a:rPr lang="en-US" dirty="0" smtClean="0"/>
              <a:t>spirituality?</a:t>
            </a:r>
            <a:endParaRPr lang="en-US" dirty="0"/>
          </a:p>
        </p:txBody>
      </p:sp>
      <p:sp>
        <p:nvSpPr>
          <p:cNvPr id="4" name="Text Placeholder 3"/>
          <p:cNvSpPr>
            <a:spLocks noGrp="1"/>
          </p:cNvSpPr>
          <p:nvPr>
            <p:ph type="body" sz="quarter" idx="13"/>
          </p:nvPr>
        </p:nvSpPr>
        <p:spPr>
          <a:xfrm>
            <a:off x="276224" y="1857925"/>
            <a:ext cx="2834640" cy="4712208"/>
          </a:xfrm>
        </p:spPr>
        <p:txBody>
          <a:bodyPr>
            <a:normAutofit/>
          </a:bodyPr>
          <a:lstStyle/>
          <a:p>
            <a:pPr marL="285750" indent="-285750">
              <a:buFont typeface="Arial"/>
              <a:buChar char="•"/>
            </a:pPr>
            <a:r>
              <a:rPr lang="en-US" sz="1800" dirty="0" smtClean="0"/>
              <a:t>Family practice physician</a:t>
            </a:r>
          </a:p>
          <a:p>
            <a:endParaRPr lang="en-US" sz="1800" dirty="0" smtClean="0"/>
          </a:p>
          <a:p>
            <a:pPr marL="285750" indent="-285750">
              <a:buFont typeface="Arial"/>
              <a:buChar char="•"/>
            </a:pPr>
            <a:r>
              <a:rPr lang="en-US" sz="1800" dirty="0" smtClean="0"/>
              <a:t>Many years of experience as hospice medical director</a:t>
            </a:r>
          </a:p>
          <a:p>
            <a:endParaRPr lang="en-US" sz="1800" dirty="0" smtClean="0"/>
          </a:p>
          <a:p>
            <a:pPr marL="285750" indent="-285750">
              <a:buFont typeface="Arial"/>
              <a:buChar char="•"/>
            </a:pPr>
            <a:r>
              <a:rPr lang="en-US" sz="1800" dirty="0" smtClean="0"/>
              <a:t>Storyteller and writer</a:t>
            </a:r>
          </a:p>
          <a:p>
            <a:endParaRPr lang="en-US" sz="1800" dirty="0" smtClean="0"/>
          </a:p>
          <a:p>
            <a:pPr marL="285750" indent="-285750">
              <a:buFont typeface="Arial"/>
              <a:buChar char="•"/>
            </a:pPr>
            <a:r>
              <a:rPr lang="en-US" sz="1800" dirty="0" smtClean="0"/>
              <a:t>Lifelong seeker of spiritual wisdom</a:t>
            </a:r>
            <a:endParaRPr lang="en-US" sz="1800" dirty="0"/>
          </a:p>
        </p:txBody>
      </p:sp>
    </p:spTree>
    <p:extLst>
      <p:ext uri="{BB962C8B-B14F-4D97-AF65-F5344CB8AC3E}">
        <p14:creationId xmlns:p14="http://schemas.microsoft.com/office/powerpoint/2010/main" val="1748360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Integral Medicine v. Western Medicine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92317203"/>
              </p:ext>
            </p:extLst>
          </p:nvPr>
        </p:nvGraphicFramePr>
        <p:xfrm>
          <a:off x="273049" y="1649834"/>
          <a:ext cx="8594726" cy="4053839"/>
        </p:xfrm>
        <a:graphic>
          <a:graphicData uri="http://schemas.openxmlformats.org/drawingml/2006/table">
            <a:tbl>
              <a:tblPr firstRow="1" bandRow="1">
                <a:tableStyleId>{5C22544A-7EE6-4342-B048-85BDC9FD1C3A}</a:tableStyleId>
              </a:tblPr>
              <a:tblGrid>
                <a:gridCol w="4297363"/>
                <a:gridCol w="4297363"/>
              </a:tblGrid>
              <a:tr h="370840">
                <a:tc>
                  <a:txBody>
                    <a:bodyPr/>
                    <a:lstStyle/>
                    <a:p>
                      <a:r>
                        <a:rPr lang="en-US" sz="2800" dirty="0" smtClean="0"/>
                        <a:t>Integral Medicine Characteristics:</a:t>
                      </a:r>
                      <a:endParaRPr lang="en-US" sz="2800" dirty="0"/>
                    </a:p>
                  </a:txBody>
                  <a:tcPr/>
                </a:tc>
                <a:tc>
                  <a:txBody>
                    <a:bodyPr/>
                    <a:lstStyle/>
                    <a:p>
                      <a:r>
                        <a:rPr lang="en-US" sz="2800" dirty="0" smtClean="0"/>
                        <a:t>Western Medicine</a:t>
                      </a:r>
                    </a:p>
                    <a:p>
                      <a:r>
                        <a:rPr lang="en-US" sz="2800" dirty="0" smtClean="0"/>
                        <a:t>Characteristics:</a:t>
                      </a:r>
                      <a:endParaRPr lang="en-US" sz="2800" dirty="0"/>
                    </a:p>
                  </a:txBody>
                  <a:tcPr/>
                </a:tc>
              </a:tr>
              <a:tr h="370840">
                <a:tc>
                  <a:txBody>
                    <a:bodyPr/>
                    <a:lstStyle/>
                    <a:p>
                      <a:r>
                        <a:rPr lang="en-US" sz="2800" dirty="0" smtClean="0"/>
                        <a:t>Whole-person</a:t>
                      </a:r>
                      <a:r>
                        <a:rPr lang="en-US" sz="2800" baseline="0" dirty="0" smtClean="0"/>
                        <a:t> care</a:t>
                      </a:r>
                      <a:endParaRPr lang="en-US" sz="2800" dirty="0"/>
                    </a:p>
                  </a:txBody>
                  <a:tcPr/>
                </a:tc>
                <a:tc>
                  <a:txBody>
                    <a:bodyPr/>
                    <a:lstStyle/>
                    <a:p>
                      <a:pPr algn="l"/>
                      <a:r>
                        <a:rPr lang="en-US" sz="2800" dirty="0" smtClean="0"/>
                        <a:t>Organ System-focused</a:t>
                      </a:r>
                      <a:endParaRPr lang="en-US" sz="2800" dirty="0"/>
                    </a:p>
                  </a:txBody>
                  <a:tcPr/>
                </a:tc>
              </a:tr>
              <a:tr h="370840">
                <a:tc>
                  <a:txBody>
                    <a:bodyPr/>
                    <a:lstStyle/>
                    <a:p>
                      <a:r>
                        <a:rPr lang="en-US" sz="2800" dirty="0" smtClean="0"/>
                        <a:t>Individualized</a:t>
                      </a:r>
                    </a:p>
                  </a:txBody>
                  <a:tcPr/>
                </a:tc>
                <a:tc>
                  <a:txBody>
                    <a:bodyPr/>
                    <a:lstStyle/>
                    <a:p>
                      <a:pPr algn="l"/>
                      <a:r>
                        <a:rPr lang="en-US" sz="2800" dirty="0" smtClean="0"/>
                        <a:t>Standardized</a:t>
                      </a:r>
                      <a:endParaRPr lang="en-US" sz="2800" dirty="0"/>
                    </a:p>
                  </a:txBody>
                  <a:tcPr/>
                </a:tc>
              </a:tr>
              <a:tr h="370840">
                <a:tc>
                  <a:txBody>
                    <a:bodyPr/>
                    <a:lstStyle/>
                    <a:p>
                      <a:r>
                        <a:rPr lang="en-US" sz="2800" dirty="0" smtClean="0"/>
                        <a:t>Balanced</a:t>
                      </a:r>
                      <a:endParaRPr lang="en-US" sz="2800" dirty="0"/>
                    </a:p>
                  </a:txBody>
                  <a:tcPr/>
                </a:tc>
                <a:tc>
                  <a:txBody>
                    <a:bodyPr/>
                    <a:lstStyle/>
                    <a:p>
                      <a:pPr algn="l"/>
                      <a:r>
                        <a:rPr lang="en-US" sz="2800" dirty="0" smtClean="0">
                          <a:latin typeface="+mj-lt"/>
                        </a:rPr>
                        <a:t>Predominantly Physical</a:t>
                      </a:r>
                      <a:endParaRPr lang="en-US" sz="2800" dirty="0">
                        <a:latin typeface="+mj-lt"/>
                      </a:endParaRPr>
                    </a:p>
                  </a:txBody>
                  <a:tcPr/>
                </a:tc>
              </a:tr>
              <a:tr h="370840">
                <a:tc>
                  <a:txBody>
                    <a:bodyPr/>
                    <a:lstStyle/>
                    <a:p>
                      <a:r>
                        <a:rPr lang="en-US" sz="2800" dirty="0" smtClean="0"/>
                        <a:t>Interdisciplinary</a:t>
                      </a:r>
                      <a:endParaRPr lang="en-US" sz="2800" dirty="0"/>
                    </a:p>
                  </a:txBody>
                  <a:tcPr/>
                </a:tc>
                <a:tc>
                  <a:txBody>
                    <a:bodyPr/>
                    <a:lstStyle/>
                    <a:p>
                      <a:pPr algn="l"/>
                      <a:r>
                        <a:rPr lang="en-US" sz="2800" dirty="0" smtClean="0">
                          <a:latin typeface="+mj-lt"/>
                          <a:ea typeface="Zapf Dingbats"/>
                          <a:cs typeface="Zapf Dingbats"/>
                          <a:sym typeface="Zapf Dingbats"/>
                        </a:rPr>
                        <a:t>Specialized</a:t>
                      </a:r>
                      <a:endParaRPr lang="en-US" sz="2800" dirty="0">
                        <a:latin typeface="+mj-lt"/>
                      </a:endParaRPr>
                    </a:p>
                  </a:txBody>
                  <a:tcPr/>
                </a:tc>
              </a:tr>
              <a:tr h="370840">
                <a:tc>
                  <a:txBody>
                    <a:bodyPr/>
                    <a:lstStyle/>
                    <a:p>
                      <a:r>
                        <a:rPr lang="en-US" sz="2800" dirty="0" smtClean="0"/>
                        <a:t>Team approach</a:t>
                      </a:r>
                      <a:endParaRPr lang="en-US" sz="2800" dirty="0"/>
                    </a:p>
                  </a:txBody>
                  <a:tcPr/>
                </a:tc>
                <a:tc>
                  <a:txBody>
                    <a:bodyPr/>
                    <a:lstStyle/>
                    <a:p>
                      <a:pPr algn="l"/>
                      <a:r>
                        <a:rPr lang="en-US" sz="2800" dirty="0" smtClean="0">
                          <a:latin typeface="+mj-lt"/>
                          <a:ea typeface="Zapf Dingbats"/>
                          <a:cs typeface="Zapf Dingbats"/>
                          <a:sym typeface="Zapf Dingbats"/>
                        </a:rPr>
                        <a:t>Fragmented</a:t>
                      </a:r>
                      <a:endParaRPr lang="en-US" sz="2800" dirty="0">
                        <a:latin typeface="+mj-lt"/>
                      </a:endParaRPr>
                    </a:p>
                  </a:txBody>
                  <a:tcPr/>
                </a:tc>
              </a:tr>
              <a:tr h="370840">
                <a:tc>
                  <a:txBody>
                    <a:bodyPr/>
                    <a:lstStyle/>
                    <a:p>
                      <a:r>
                        <a:rPr lang="en-US" sz="2800" dirty="0" smtClean="0"/>
                        <a:t>Comprehensive</a:t>
                      </a:r>
                      <a:endParaRPr lang="en-US" sz="2800" dirty="0"/>
                    </a:p>
                  </a:txBody>
                  <a:tcPr/>
                </a:tc>
                <a:tc>
                  <a:txBody>
                    <a:bodyPr/>
                    <a:lstStyle/>
                    <a:p>
                      <a:pPr algn="l"/>
                      <a:r>
                        <a:rPr lang="en-US" sz="2800" dirty="0" smtClean="0">
                          <a:latin typeface="+mj-lt"/>
                          <a:ea typeface="Zapf Dingbats"/>
                          <a:cs typeface="Zapf Dingbats"/>
                          <a:sym typeface="Zapf Dingbats"/>
                        </a:rPr>
                        <a:t>Partial</a:t>
                      </a:r>
                      <a:endParaRPr lang="en-US" sz="2800" dirty="0">
                        <a:latin typeface="+mj-lt"/>
                      </a:endParaRPr>
                    </a:p>
                  </a:txBody>
                  <a:tcPr/>
                </a:tc>
              </a:tr>
            </a:tbl>
          </a:graphicData>
        </a:graphic>
      </p:graphicFrame>
    </p:spTree>
    <p:extLst>
      <p:ext uri="{BB962C8B-B14F-4D97-AF65-F5344CB8AC3E}">
        <p14:creationId xmlns:p14="http://schemas.microsoft.com/office/powerpoint/2010/main" val="4815224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Integral Medicine and Hospice Care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131877719"/>
              </p:ext>
            </p:extLst>
          </p:nvPr>
        </p:nvGraphicFramePr>
        <p:xfrm>
          <a:off x="273049" y="1649834"/>
          <a:ext cx="8594726" cy="4053839"/>
        </p:xfrm>
        <a:graphic>
          <a:graphicData uri="http://schemas.openxmlformats.org/drawingml/2006/table">
            <a:tbl>
              <a:tblPr firstRow="1" bandRow="1">
                <a:tableStyleId>{5C22544A-7EE6-4342-B048-85BDC9FD1C3A}</a:tableStyleId>
              </a:tblPr>
              <a:tblGrid>
                <a:gridCol w="4297363"/>
                <a:gridCol w="4297363"/>
              </a:tblGrid>
              <a:tr h="370840">
                <a:tc>
                  <a:txBody>
                    <a:bodyPr/>
                    <a:lstStyle/>
                    <a:p>
                      <a:r>
                        <a:rPr lang="en-US" sz="2800" dirty="0" smtClean="0"/>
                        <a:t>Integral Medicine Characteristics:</a:t>
                      </a:r>
                      <a:endParaRPr lang="en-US" sz="2800" dirty="0"/>
                    </a:p>
                  </a:txBody>
                  <a:tcPr/>
                </a:tc>
                <a:tc>
                  <a:txBody>
                    <a:bodyPr/>
                    <a:lstStyle/>
                    <a:p>
                      <a:r>
                        <a:rPr lang="en-US" sz="2800" dirty="0" smtClean="0"/>
                        <a:t>Hospice Care </a:t>
                      </a:r>
                    </a:p>
                    <a:p>
                      <a:r>
                        <a:rPr lang="en-US" sz="2800" dirty="0" smtClean="0"/>
                        <a:t>Characteristics:</a:t>
                      </a:r>
                      <a:endParaRPr lang="en-US" sz="2800" dirty="0"/>
                    </a:p>
                  </a:txBody>
                  <a:tcPr/>
                </a:tc>
              </a:tr>
              <a:tr h="370840">
                <a:tc>
                  <a:txBody>
                    <a:bodyPr/>
                    <a:lstStyle/>
                    <a:p>
                      <a:r>
                        <a:rPr lang="en-US" sz="2800" dirty="0" smtClean="0"/>
                        <a:t>Whole-person</a:t>
                      </a:r>
                      <a:r>
                        <a:rPr lang="en-US" sz="2800" baseline="0" dirty="0" smtClean="0"/>
                        <a:t> care</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Individualized</a:t>
                      </a:r>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Balanced</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Interdisciplinary</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Team approach</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Comprehensive</a:t>
                      </a:r>
                      <a:endParaRPr lang="en-US" sz="2800" dirty="0"/>
                    </a:p>
                  </a:txBody>
                  <a:tcPr/>
                </a:tc>
                <a:tc>
                  <a:txBody>
                    <a:bodyPr/>
                    <a:lstStyle/>
                    <a:p>
                      <a:pPr algn="ctr"/>
                      <a:r>
                        <a:rPr lang="en-US" sz="2800" dirty="0" smtClean="0">
                          <a:sym typeface="Zapf Dingbats"/>
                        </a:rPr>
                        <a:t>✔</a:t>
                      </a:r>
                      <a:endParaRPr lang="en-US" sz="2800" dirty="0"/>
                    </a:p>
                  </a:txBody>
                  <a:tcPr/>
                </a:tc>
              </a:tr>
            </a:tbl>
          </a:graphicData>
        </a:graphic>
      </p:graphicFrame>
    </p:spTree>
    <p:extLst>
      <p:ext uri="{BB962C8B-B14F-4D97-AF65-F5344CB8AC3E}">
        <p14:creationId xmlns:p14="http://schemas.microsoft.com/office/powerpoint/2010/main" val="1228700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38126"/>
            <a:ext cx="8591550" cy="1066801"/>
          </a:xfrm>
        </p:spPr>
        <p:txBody>
          <a:bodyPr>
            <a:normAutofit/>
          </a:bodyPr>
          <a:lstStyle/>
          <a:p>
            <a:r>
              <a:rPr lang="en-US" dirty="0" smtClean="0"/>
              <a:t>Hospice Care is Balanced and Integral</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202544312"/>
              </p:ext>
            </p:extLst>
          </p:nvPr>
        </p:nvGraphicFramePr>
        <p:xfrm>
          <a:off x="273049" y="1304927"/>
          <a:ext cx="8594726" cy="5339911"/>
        </p:xfrm>
        <a:graphic>
          <a:graphicData uri="http://schemas.openxmlformats.org/drawingml/2006/table">
            <a:tbl>
              <a:tblPr firstRow="1" bandRow="1">
                <a:tableStyleId>{69CF1AB2-1976-4502-BF36-3FF5EA218861}</a:tableStyleId>
              </a:tblPr>
              <a:tblGrid>
                <a:gridCol w="4297363"/>
                <a:gridCol w="4297363"/>
              </a:tblGrid>
              <a:tr h="2780593">
                <a:tc>
                  <a:txBody>
                    <a:bodyPr/>
                    <a:lstStyle/>
                    <a:p>
                      <a:endParaRPr lang="en-US" sz="2000" dirty="0" smtClean="0"/>
                    </a:p>
                    <a:p>
                      <a:pPr algn="ctr"/>
                      <a:r>
                        <a:rPr lang="en-US" sz="2800" dirty="0" smtClean="0"/>
                        <a:t>Emotional/Spiritual</a:t>
                      </a:r>
                    </a:p>
                    <a:p>
                      <a:pPr marL="457200" indent="-457200" algn="ctr">
                        <a:buFont typeface="Arial"/>
                        <a:buChar char="•"/>
                      </a:pPr>
                      <a:r>
                        <a:rPr lang="en-US" sz="2000" dirty="0" smtClean="0"/>
                        <a:t>Chaplains</a:t>
                      </a:r>
                    </a:p>
                    <a:p>
                      <a:pPr marL="457200" indent="-457200" algn="ctr">
                        <a:buFont typeface="Arial"/>
                        <a:buChar char="•"/>
                      </a:pPr>
                      <a:r>
                        <a:rPr lang="en-US" sz="2000" dirty="0" smtClean="0"/>
                        <a:t>Mental Health Care Providers</a:t>
                      </a:r>
                    </a:p>
                    <a:p>
                      <a:pPr marL="457200" indent="-457200" algn="ctr">
                        <a:buFont typeface="Arial"/>
                        <a:buChar char="•"/>
                      </a:pPr>
                      <a:r>
                        <a:rPr lang="en-US" sz="2000" dirty="0" smtClean="0"/>
                        <a:t>Grief Counseling</a:t>
                      </a:r>
                    </a:p>
                    <a:p>
                      <a:pPr marL="457200" indent="-457200" algn="ctr">
                        <a:buFont typeface="Arial"/>
                        <a:buChar char="•"/>
                      </a:pPr>
                      <a:r>
                        <a:rPr lang="en-US" sz="2000" dirty="0" smtClean="0"/>
                        <a:t>Spiritual Support</a:t>
                      </a:r>
                      <a:endParaRPr lang="en-US" sz="2000" dirty="0"/>
                    </a:p>
                  </a:txBody>
                  <a:tcPr/>
                </a:tc>
                <a:tc>
                  <a:txBody>
                    <a:bodyPr/>
                    <a:lstStyle/>
                    <a:p>
                      <a:pPr marL="0" indent="0">
                        <a:buNone/>
                      </a:pPr>
                      <a:endParaRPr lang="en-US" sz="2000" dirty="0" smtClean="0"/>
                    </a:p>
                    <a:p>
                      <a:pPr marL="0" indent="0" algn="ctr">
                        <a:buNone/>
                      </a:pPr>
                      <a:r>
                        <a:rPr lang="en-US" sz="2800" baseline="0" dirty="0" smtClean="0"/>
                        <a:t>Physical</a:t>
                      </a:r>
                    </a:p>
                    <a:p>
                      <a:pPr marL="457200" indent="-457200" algn="ctr">
                        <a:buFont typeface="Arial"/>
                        <a:buChar char="•"/>
                      </a:pPr>
                      <a:r>
                        <a:rPr lang="en-US" sz="2000" baseline="0" dirty="0" smtClean="0"/>
                        <a:t>Nurses</a:t>
                      </a:r>
                    </a:p>
                    <a:p>
                      <a:pPr marL="457200" indent="-457200" algn="ctr">
                        <a:buFont typeface="Arial"/>
                        <a:buChar char="•"/>
                      </a:pPr>
                      <a:r>
                        <a:rPr lang="en-US" sz="2000" baseline="0" dirty="0" smtClean="0"/>
                        <a:t>Home Health Aides</a:t>
                      </a:r>
                    </a:p>
                    <a:p>
                      <a:pPr marL="457200" indent="-457200" algn="ctr">
                        <a:buFont typeface="Arial"/>
                        <a:buChar char="•"/>
                      </a:pPr>
                      <a:r>
                        <a:rPr lang="en-US" sz="2000" baseline="0" dirty="0" smtClean="0"/>
                        <a:t>Medical Providers</a:t>
                      </a:r>
                    </a:p>
                    <a:p>
                      <a:pPr marL="457200" indent="-457200" algn="ctr">
                        <a:buFont typeface="Arial"/>
                        <a:buChar char="•"/>
                      </a:pPr>
                      <a:r>
                        <a:rPr lang="en-US" sz="2000" baseline="0" dirty="0" smtClean="0"/>
                        <a:t>Symptom Relief</a:t>
                      </a:r>
                    </a:p>
                    <a:p>
                      <a:pPr marL="457200" indent="-457200" algn="ctr">
                        <a:buFont typeface="Arial"/>
                        <a:buChar char="•"/>
                      </a:pPr>
                      <a:r>
                        <a:rPr lang="en-US" sz="2000" baseline="0" dirty="0" smtClean="0"/>
                        <a:t>Comfort and Dignity</a:t>
                      </a:r>
                    </a:p>
                    <a:p>
                      <a:pPr marL="457200" indent="-457200" algn="ctr">
                        <a:buFont typeface="Arial"/>
                        <a:buChar char="•"/>
                      </a:pPr>
                      <a:endParaRPr lang="en-US" sz="2000" dirty="0"/>
                    </a:p>
                  </a:txBody>
                  <a:tcPr/>
                </a:tc>
              </a:tr>
              <a:tr h="2559318">
                <a:tc>
                  <a:txBody>
                    <a:bodyPr/>
                    <a:lstStyle/>
                    <a:p>
                      <a:endParaRPr lang="en-US" sz="2000" b="1" dirty="0" smtClean="0">
                        <a:latin typeface="+mn-lt"/>
                      </a:endParaRPr>
                    </a:p>
                    <a:p>
                      <a:pPr algn="ctr"/>
                      <a:r>
                        <a:rPr lang="en-US" sz="2800" b="1" dirty="0" smtClean="0">
                          <a:latin typeface="+mn-lt"/>
                        </a:rPr>
                        <a:t>Culture &amp; Community</a:t>
                      </a:r>
                    </a:p>
                    <a:p>
                      <a:pPr marL="457200" indent="-457200" algn="ctr">
                        <a:buFont typeface="Arial"/>
                        <a:buChar char="•"/>
                      </a:pPr>
                      <a:r>
                        <a:rPr lang="en-US" sz="2000" b="1" dirty="0" smtClean="0">
                          <a:latin typeface="+mn-lt"/>
                        </a:rPr>
                        <a:t>Volunteers</a:t>
                      </a:r>
                    </a:p>
                    <a:p>
                      <a:pPr marL="457200" indent="-457200" algn="ctr">
                        <a:buFont typeface="Arial"/>
                        <a:buChar char="•"/>
                      </a:pPr>
                      <a:r>
                        <a:rPr lang="en-US" sz="2000" b="1" dirty="0" smtClean="0">
                          <a:latin typeface="+mn-lt"/>
                        </a:rPr>
                        <a:t>Community Outreach</a:t>
                      </a:r>
                    </a:p>
                    <a:p>
                      <a:pPr marL="457200" indent="-457200" algn="ctr">
                        <a:buFont typeface="Arial"/>
                        <a:buChar char="•"/>
                      </a:pPr>
                      <a:r>
                        <a:rPr lang="en-US" sz="2000" b="1" dirty="0" smtClean="0">
                          <a:latin typeface="+mn-lt"/>
                        </a:rPr>
                        <a:t>Relationships</a:t>
                      </a:r>
                    </a:p>
                    <a:p>
                      <a:pPr marL="457200" indent="-457200" algn="ctr">
                        <a:buFont typeface="Arial"/>
                        <a:buChar char="•"/>
                      </a:pPr>
                      <a:r>
                        <a:rPr lang="en-US" sz="2000" b="1" dirty="0" smtClean="0">
                          <a:latin typeface="+mn-lt"/>
                        </a:rPr>
                        <a:t>Family Support</a:t>
                      </a:r>
                    </a:p>
                  </a:txBody>
                  <a:tcPr/>
                </a:tc>
                <a:tc>
                  <a:txBody>
                    <a:bodyPr/>
                    <a:lstStyle/>
                    <a:p>
                      <a:endParaRPr lang="en-US" sz="2000" b="1" dirty="0" smtClean="0">
                        <a:latin typeface="+mn-lt"/>
                      </a:endParaRPr>
                    </a:p>
                    <a:p>
                      <a:pPr algn="ctr"/>
                      <a:r>
                        <a:rPr lang="en-US" sz="2800" b="1" dirty="0" smtClean="0">
                          <a:latin typeface="+mn-lt"/>
                        </a:rPr>
                        <a:t>Social</a:t>
                      </a:r>
                      <a:r>
                        <a:rPr lang="en-US" sz="2800" b="1" baseline="0" dirty="0" smtClean="0">
                          <a:latin typeface="+mn-lt"/>
                        </a:rPr>
                        <a:t> Systems </a:t>
                      </a:r>
                    </a:p>
                    <a:p>
                      <a:pPr marL="457200" indent="-457200" algn="ctr">
                        <a:buFont typeface="Arial"/>
                        <a:buChar char="•"/>
                      </a:pPr>
                      <a:r>
                        <a:rPr lang="en-US" sz="2000" b="1" baseline="0" dirty="0" smtClean="0">
                          <a:latin typeface="+mn-lt"/>
                        </a:rPr>
                        <a:t>Social Workers</a:t>
                      </a:r>
                    </a:p>
                    <a:p>
                      <a:pPr marL="457200" indent="-457200" algn="ctr">
                        <a:buFont typeface="Arial"/>
                        <a:buChar char="•"/>
                      </a:pPr>
                      <a:r>
                        <a:rPr lang="en-US" sz="2000" b="1" baseline="0" dirty="0" smtClean="0">
                          <a:latin typeface="+mn-lt"/>
                        </a:rPr>
                        <a:t>Insurance</a:t>
                      </a:r>
                    </a:p>
                    <a:p>
                      <a:pPr marL="457200" indent="-457200" algn="ctr">
                        <a:buFont typeface="Arial"/>
                        <a:buChar char="•"/>
                      </a:pPr>
                      <a:r>
                        <a:rPr lang="en-US" sz="2000" b="1" baseline="0" dirty="0" smtClean="0">
                          <a:latin typeface="+mn-lt"/>
                        </a:rPr>
                        <a:t>Medicare Benefit</a:t>
                      </a:r>
                    </a:p>
                    <a:p>
                      <a:pPr marL="457200" indent="-457200" algn="ctr">
                        <a:buFont typeface="Arial"/>
                        <a:buChar char="•"/>
                      </a:pPr>
                      <a:r>
                        <a:rPr lang="en-US" sz="2000" b="1" baseline="0" dirty="0" smtClean="0">
                          <a:latin typeface="+mn-lt"/>
                        </a:rPr>
                        <a:t>In-home or Inpatient Facility</a:t>
                      </a:r>
                    </a:p>
                  </a:txBody>
                  <a:tcPr/>
                </a:tc>
              </a:tr>
            </a:tbl>
          </a:graphicData>
        </a:graphic>
      </p:graphicFrame>
    </p:spTree>
    <p:extLst>
      <p:ext uri="{BB962C8B-B14F-4D97-AF65-F5344CB8AC3E}">
        <p14:creationId xmlns:p14="http://schemas.microsoft.com/office/powerpoint/2010/main" val="32984223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smtClean="0"/>
          </a:p>
          <a:p>
            <a:r>
              <a:rPr lang="en-US" dirty="0" smtClean="0"/>
              <a:t>78 million Baby Boomers are approaching the last stages of life</a:t>
            </a:r>
            <a:endParaRPr lang="en-US" dirty="0"/>
          </a:p>
        </p:txBody>
      </p:sp>
      <p:sp>
        <p:nvSpPr>
          <p:cNvPr id="3" name="Title 2"/>
          <p:cNvSpPr>
            <a:spLocks noGrp="1"/>
          </p:cNvSpPr>
          <p:nvPr>
            <p:ph type="title"/>
          </p:nvPr>
        </p:nvSpPr>
        <p:spPr/>
        <p:txBody>
          <a:bodyPr/>
          <a:lstStyle/>
          <a:p>
            <a:r>
              <a:rPr lang="en-US" dirty="0" smtClean="0"/>
              <a:t>What the Future Holds – Part 2</a:t>
            </a:r>
            <a:endParaRPr lang="en-US" dirty="0"/>
          </a:p>
        </p:txBody>
      </p:sp>
    </p:spTree>
    <p:extLst>
      <p:ext uri="{BB962C8B-B14F-4D97-AF65-F5344CB8AC3E}">
        <p14:creationId xmlns:p14="http://schemas.microsoft.com/office/powerpoint/2010/main" val="6255788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Baby Boom “Tsunami”</a:t>
            </a:r>
            <a:endParaRPr lang="en-US" dirty="0"/>
          </a:p>
        </p:txBody>
      </p:sp>
      <p:sp>
        <p:nvSpPr>
          <p:cNvPr id="3" name="Content Placeholder 2"/>
          <p:cNvSpPr>
            <a:spLocks noGrp="1"/>
          </p:cNvSpPr>
          <p:nvPr>
            <p:ph sz="quarter" idx="13"/>
          </p:nvPr>
        </p:nvSpPr>
        <p:spPr/>
        <p:txBody>
          <a:bodyPr/>
          <a:lstStyle/>
          <a:p>
            <a:endParaRPr lang="en-US" dirty="0" smtClean="0"/>
          </a:p>
          <a:p>
            <a:endParaRPr lang="en-US" dirty="0"/>
          </a:p>
          <a:p>
            <a:pPr marL="0" indent="0">
              <a:buNone/>
            </a:pPr>
            <a:r>
              <a:rPr lang="en-US" sz="3600" dirty="0" smtClean="0"/>
              <a:t>“For the next 18 years, one American will turn 60 years old every seven seconds.”</a:t>
            </a:r>
          </a:p>
          <a:p>
            <a:pPr marL="0" indent="0">
              <a:buNone/>
            </a:pPr>
            <a:endParaRPr lang="en-US" sz="3600" dirty="0"/>
          </a:p>
          <a:p>
            <a:pPr marL="0" indent="0">
              <a:buNone/>
            </a:pPr>
            <a:r>
              <a:rPr lang="en-US" sz="3600" dirty="0" smtClean="0"/>
              <a:t>“Every day 10,000 Baby Boomers become eligible for Medicare.”</a:t>
            </a:r>
            <a:endParaRPr lang="en-US" sz="3600" dirty="0"/>
          </a:p>
        </p:txBody>
      </p:sp>
    </p:spTree>
    <p:extLst>
      <p:ext uri="{BB962C8B-B14F-4D97-AF65-F5344CB8AC3E}">
        <p14:creationId xmlns:p14="http://schemas.microsoft.com/office/powerpoint/2010/main" val="3071818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the Baby Boom</a:t>
            </a:r>
            <a:r>
              <a:rPr lang="en-US" dirty="0"/>
              <a:t> </a:t>
            </a:r>
            <a:r>
              <a:rPr lang="en-US" dirty="0" smtClean="0"/>
              <a:t>Generation:</a:t>
            </a:r>
            <a:endParaRPr lang="en-US" dirty="0"/>
          </a:p>
        </p:txBody>
      </p:sp>
      <p:sp>
        <p:nvSpPr>
          <p:cNvPr id="3" name="Content Placeholder 2"/>
          <p:cNvSpPr>
            <a:spLocks noGrp="1"/>
          </p:cNvSpPr>
          <p:nvPr>
            <p:ph sz="quarter" idx="13"/>
          </p:nvPr>
        </p:nvSpPr>
        <p:spPr/>
        <p:txBody>
          <a:bodyPr>
            <a:normAutofit/>
          </a:bodyPr>
          <a:lstStyle/>
          <a:p>
            <a:endParaRPr lang="en-US" sz="2800" dirty="0" smtClean="0"/>
          </a:p>
          <a:p>
            <a:r>
              <a:rPr lang="en-US" sz="2800" dirty="0" smtClean="0"/>
              <a:t>More likely to be college graduates than previous generations</a:t>
            </a:r>
          </a:p>
          <a:p>
            <a:pPr marL="0" indent="0">
              <a:buNone/>
            </a:pPr>
            <a:endParaRPr lang="en-US" sz="2800" dirty="0" smtClean="0"/>
          </a:p>
          <a:p>
            <a:r>
              <a:rPr lang="en-US" sz="2800" dirty="0" smtClean="0"/>
              <a:t>Independent and self-reliant</a:t>
            </a:r>
          </a:p>
          <a:p>
            <a:pPr marL="0" indent="0">
              <a:buNone/>
            </a:pPr>
            <a:endParaRPr lang="en-US" sz="2800" dirty="0" smtClean="0"/>
          </a:p>
          <a:p>
            <a:r>
              <a:rPr lang="en-US" sz="2800" dirty="0" smtClean="0"/>
              <a:t>Youthful mindset</a:t>
            </a:r>
          </a:p>
          <a:p>
            <a:pPr marL="0" indent="0">
              <a:buNone/>
            </a:pPr>
            <a:endParaRPr lang="en-US" sz="2800" dirty="0" smtClean="0"/>
          </a:p>
          <a:p>
            <a:r>
              <a:rPr lang="en-US" sz="2800" dirty="0" smtClean="0"/>
              <a:t>20% of women are childless (</a:t>
            </a:r>
            <a:r>
              <a:rPr lang="en-US" sz="2800" smtClean="0"/>
              <a:t>double the previous generation)</a:t>
            </a:r>
            <a:endParaRPr lang="en-US" sz="2800" dirty="0" smtClean="0"/>
          </a:p>
          <a:p>
            <a:endParaRPr lang="en-US" sz="2800" dirty="0"/>
          </a:p>
        </p:txBody>
      </p:sp>
    </p:spTree>
    <p:extLst>
      <p:ext uri="{BB962C8B-B14F-4D97-AF65-F5344CB8AC3E}">
        <p14:creationId xmlns:p14="http://schemas.microsoft.com/office/powerpoint/2010/main" val="2199019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the Baby Boom Generation:</a:t>
            </a:r>
            <a:endParaRPr lang="en-US" dirty="0"/>
          </a:p>
        </p:txBody>
      </p:sp>
      <p:sp>
        <p:nvSpPr>
          <p:cNvPr id="3" name="Content Placeholder 2"/>
          <p:cNvSpPr>
            <a:spLocks noGrp="1"/>
          </p:cNvSpPr>
          <p:nvPr>
            <p:ph sz="quarter" idx="13"/>
          </p:nvPr>
        </p:nvSpPr>
        <p:spPr/>
        <p:txBody>
          <a:bodyPr>
            <a:normAutofit/>
          </a:bodyPr>
          <a:lstStyle/>
          <a:p>
            <a:endParaRPr lang="en-US" sz="2800" dirty="0" smtClean="0"/>
          </a:p>
          <a:p>
            <a:r>
              <a:rPr lang="en-US" sz="2800" dirty="0" smtClean="0"/>
              <a:t>Savvy, discerning consumers</a:t>
            </a:r>
          </a:p>
          <a:p>
            <a:endParaRPr lang="en-US" sz="2800" dirty="0" smtClean="0"/>
          </a:p>
          <a:p>
            <a:r>
              <a:rPr lang="en-US" sz="2800" dirty="0" smtClean="0"/>
              <a:t>Focused on longevity</a:t>
            </a:r>
          </a:p>
          <a:p>
            <a:endParaRPr lang="en-US" sz="2800" dirty="0" smtClean="0"/>
          </a:p>
          <a:p>
            <a:r>
              <a:rPr lang="en-US" sz="2800" dirty="0" smtClean="0"/>
              <a:t>Interested in fitness and wellness</a:t>
            </a:r>
          </a:p>
          <a:p>
            <a:endParaRPr lang="en-US" sz="2800" dirty="0" smtClean="0"/>
          </a:p>
          <a:p>
            <a:r>
              <a:rPr lang="en-US" sz="2800" dirty="0" smtClean="0"/>
              <a:t>Demand choice</a:t>
            </a:r>
          </a:p>
        </p:txBody>
      </p:sp>
    </p:spTree>
    <p:extLst>
      <p:ext uri="{BB962C8B-B14F-4D97-AF65-F5344CB8AC3E}">
        <p14:creationId xmlns:p14="http://schemas.microsoft.com/office/powerpoint/2010/main" val="39874804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a:t>
            </a:r>
            <a:r>
              <a:rPr lang="en-US" dirty="0"/>
              <a:t> </a:t>
            </a:r>
            <a:r>
              <a:rPr lang="en-US" dirty="0" smtClean="0"/>
              <a:t>Baby Boomers differ from their parents?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955303119"/>
              </p:ext>
            </p:extLst>
          </p:nvPr>
        </p:nvGraphicFramePr>
        <p:xfrm>
          <a:off x="276225" y="1595794"/>
          <a:ext cx="8594726" cy="3809999"/>
        </p:xfrm>
        <a:graphic>
          <a:graphicData uri="http://schemas.openxmlformats.org/drawingml/2006/table">
            <a:tbl>
              <a:tblPr firstRow="1" bandRow="1">
                <a:tableStyleId>{5C22544A-7EE6-4342-B048-85BDC9FD1C3A}</a:tableStyleId>
              </a:tblPr>
              <a:tblGrid>
                <a:gridCol w="4297363"/>
                <a:gridCol w="4297363"/>
              </a:tblGrid>
              <a:tr h="370840">
                <a:tc>
                  <a:txBody>
                    <a:bodyPr/>
                    <a:lstStyle/>
                    <a:p>
                      <a:r>
                        <a:rPr lang="en-US" sz="2800" dirty="0" smtClean="0"/>
                        <a:t>Traditional</a:t>
                      </a:r>
                      <a:r>
                        <a:rPr lang="en-US" sz="2800" baseline="0" dirty="0" smtClean="0"/>
                        <a:t> Generation</a:t>
                      </a:r>
                    </a:p>
                    <a:p>
                      <a:r>
                        <a:rPr lang="en-US" sz="2800" baseline="0" dirty="0" smtClean="0"/>
                        <a:t>Values:</a:t>
                      </a:r>
                    </a:p>
                  </a:txBody>
                  <a:tcPr/>
                </a:tc>
                <a:tc>
                  <a:txBody>
                    <a:bodyPr/>
                    <a:lstStyle/>
                    <a:p>
                      <a:r>
                        <a:rPr lang="en-US" sz="2800" dirty="0" smtClean="0"/>
                        <a:t>Baby-Boom Generation</a:t>
                      </a:r>
                    </a:p>
                    <a:p>
                      <a:r>
                        <a:rPr lang="en-US" sz="2800" dirty="0" smtClean="0"/>
                        <a:t>Values:</a:t>
                      </a:r>
                    </a:p>
                    <a:p>
                      <a:endParaRPr lang="en-US" dirty="0"/>
                    </a:p>
                  </a:txBody>
                  <a:tcPr/>
                </a:tc>
              </a:tr>
              <a:tr h="370840">
                <a:tc>
                  <a:txBody>
                    <a:bodyPr/>
                    <a:lstStyle/>
                    <a:p>
                      <a:r>
                        <a:rPr lang="en-US" sz="2800" baseline="0" dirty="0" smtClean="0"/>
                        <a:t>Conformity</a:t>
                      </a:r>
                    </a:p>
                  </a:txBody>
                  <a:tcPr/>
                </a:tc>
                <a:tc>
                  <a:txBody>
                    <a:bodyPr/>
                    <a:lstStyle/>
                    <a:p>
                      <a:endParaRPr lang="en-US" sz="2800" dirty="0"/>
                    </a:p>
                  </a:txBody>
                  <a:tcPr/>
                </a:tc>
              </a:tr>
              <a:tr h="370840">
                <a:tc>
                  <a:txBody>
                    <a:bodyPr/>
                    <a:lstStyle/>
                    <a:p>
                      <a:r>
                        <a:rPr lang="en-US" sz="2800" baseline="0" dirty="0" smtClean="0"/>
                        <a:t>Following the rules</a:t>
                      </a:r>
                    </a:p>
                  </a:txBody>
                  <a:tcPr/>
                </a:tc>
                <a:tc>
                  <a:txBody>
                    <a:bodyPr/>
                    <a:lstStyle/>
                    <a:p>
                      <a:endParaRPr lang="en-US" sz="2800" dirty="0"/>
                    </a:p>
                  </a:txBody>
                  <a:tcPr/>
                </a:tc>
              </a:tr>
              <a:tr h="370840">
                <a:tc>
                  <a:txBody>
                    <a:bodyPr/>
                    <a:lstStyle/>
                    <a:p>
                      <a:r>
                        <a:rPr lang="en-US" sz="2800" baseline="0" dirty="0" smtClean="0"/>
                        <a:t>Respect for authority</a:t>
                      </a:r>
                    </a:p>
                  </a:txBody>
                  <a:tcPr/>
                </a:tc>
                <a:tc>
                  <a:txBody>
                    <a:bodyPr/>
                    <a:lstStyle/>
                    <a:p>
                      <a:endParaRPr lang="en-US" sz="2800" dirty="0"/>
                    </a:p>
                  </a:txBody>
                  <a:tcPr/>
                </a:tc>
              </a:tr>
              <a:tr h="370840">
                <a:tc>
                  <a:txBody>
                    <a:bodyPr/>
                    <a:lstStyle/>
                    <a:p>
                      <a:r>
                        <a:rPr lang="en-US" sz="2800" baseline="0" dirty="0" smtClean="0"/>
                        <a:t>Hierarchy</a:t>
                      </a:r>
                    </a:p>
                  </a:txBody>
                  <a:tcPr/>
                </a:tc>
                <a:tc>
                  <a:txBody>
                    <a:bodyPr/>
                    <a:lstStyle/>
                    <a:p>
                      <a:endParaRPr lang="en-US" sz="2800" dirty="0"/>
                    </a:p>
                  </a:txBody>
                  <a:tcPr/>
                </a:tc>
              </a:tr>
              <a:tr h="370840">
                <a:tc>
                  <a:txBody>
                    <a:bodyPr/>
                    <a:lstStyle/>
                    <a:p>
                      <a:r>
                        <a:rPr lang="en-US" sz="2800" baseline="0" dirty="0" smtClean="0"/>
                        <a:t>Past-oriented</a:t>
                      </a:r>
                    </a:p>
                  </a:txBody>
                  <a:tcPr/>
                </a:tc>
                <a:tc>
                  <a:txBody>
                    <a:bodyPr/>
                    <a:lstStyle/>
                    <a:p>
                      <a:endParaRPr lang="en-US" sz="2800" dirty="0"/>
                    </a:p>
                  </a:txBody>
                  <a:tcPr/>
                </a:tc>
              </a:tr>
            </a:tbl>
          </a:graphicData>
        </a:graphic>
      </p:graphicFrame>
    </p:spTree>
    <p:extLst>
      <p:ext uri="{BB962C8B-B14F-4D97-AF65-F5344CB8AC3E}">
        <p14:creationId xmlns:p14="http://schemas.microsoft.com/office/powerpoint/2010/main" val="40270286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a:t>
            </a:r>
            <a:r>
              <a:rPr lang="en-US" dirty="0"/>
              <a:t> </a:t>
            </a:r>
            <a:r>
              <a:rPr lang="en-US" dirty="0" smtClean="0"/>
              <a:t>Baby Boomers differ from their parents?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167489158"/>
              </p:ext>
            </p:extLst>
          </p:nvPr>
        </p:nvGraphicFramePr>
        <p:xfrm>
          <a:off x="276225" y="1595794"/>
          <a:ext cx="8594726" cy="3809999"/>
        </p:xfrm>
        <a:graphic>
          <a:graphicData uri="http://schemas.openxmlformats.org/drawingml/2006/table">
            <a:tbl>
              <a:tblPr firstRow="1" bandRow="1">
                <a:tableStyleId>{5C22544A-7EE6-4342-B048-85BDC9FD1C3A}</a:tableStyleId>
              </a:tblPr>
              <a:tblGrid>
                <a:gridCol w="4297363"/>
                <a:gridCol w="4297363"/>
              </a:tblGrid>
              <a:tr h="370840">
                <a:tc>
                  <a:txBody>
                    <a:bodyPr/>
                    <a:lstStyle/>
                    <a:p>
                      <a:r>
                        <a:rPr lang="en-US" sz="2800" dirty="0" smtClean="0"/>
                        <a:t>Traditional</a:t>
                      </a:r>
                      <a:r>
                        <a:rPr lang="en-US" sz="2800" baseline="0" dirty="0" smtClean="0"/>
                        <a:t> Generation</a:t>
                      </a:r>
                    </a:p>
                    <a:p>
                      <a:r>
                        <a:rPr lang="en-US" sz="2800" baseline="0" dirty="0" smtClean="0"/>
                        <a:t>Values:</a:t>
                      </a:r>
                    </a:p>
                  </a:txBody>
                  <a:tcPr/>
                </a:tc>
                <a:tc>
                  <a:txBody>
                    <a:bodyPr/>
                    <a:lstStyle/>
                    <a:p>
                      <a:r>
                        <a:rPr lang="en-US" sz="2800" dirty="0" smtClean="0"/>
                        <a:t>Baby-Boom Generation</a:t>
                      </a:r>
                    </a:p>
                    <a:p>
                      <a:r>
                        <a:rPr lang="en-US" sz="2800" dirty="0" smtClean="0"/>
                        <a:t>Values:</a:t>
                      </a:r>
                    </a:p>
                    <a:p>
                      <a:endParaRPr lang="en-US" dirty="0"/>
                    </a:p>
                  </a:txBody>
                  <a:tcPr/>
                </a:tc>
              </a:tr>
              <a:tr h="370840">
                <a:tc>
                  <a:txBody>
                    <a:bodyPr/>
                    <a:lstStyle/>
                    <a:p>
                      <a:r>
                        <a:rPr lang="en-US" sz="2800" baseline="0" dirty="0" smtClean="0"/>
                        <a:t>Conformity</a:t>
                      </a:r>
                    </a:p>
                  </a:txBody>
                  <a:tcPr/>
                </a:tc>
                <a:tc>
                  <a:txBody>
                    <a:bodyPr/>
                    <a:lstStyle/>
                    <a:p>
                      <a:r>
                        <a:rPr lang="en-US" sz="2800" dirty="0" smtClean="0"/>
                        <a:t>Independence</a:t>
                      </a:r>
                      <a:endParaRPr lang="en-US" sz="2800" dirty="0"/>
                    </a:p>
                  </a:txBody>
                  <a:tcPr/>
                </a:tc>
              </a:tr>
              <a:tr h="370840">
                <a:tc>
                  <a:txBody>
                    <a:bodyPr/>
                    <a:lstStyle/>
                    <a:p>
                      <a:r>
                        <a:rPr lang="en-US" sz="2800" baseline="0" dirty="0" smtClean="0"/>
                        <a:t>Following the rules</a:t>
                      </a:r>
                    </a:p>
                  </a:txBody>
                  <a:tcPr/>
                </a:tc>
                <a:tc>
                  <a:txBody>
                    <a:bodyPr/>
                    <a:lstStyle/>
                    <a:p>
                      <a:r>
                        <a:rPr lang="en-US" sz="2800" dirty="0" smtClean="0"/>
                        <a:t>Individual</a:t>
                      </a:r>
                      <a:r>
                        <a:rPr lang="en-US" sz="2800" baseline="0" dirty="0" smtClean="0"/>
                        <a:t> choice</a:t>
                      </a:r>
                      <a:endParaRPr lang="en-US" sz="2800" dirty="0"/>
                    </a:p>
                  </a:txBody>
                  <a:tcPr/>
                </a:tc>
              </a:tr>
              <a:tr h="370840">
                <a:tc>
                  <a:txBody>
                    <a:bodyPr/>
                    <a:lstStyle/>
                    <a:p>
                      <a:r>
                        <a:rPr lang="en-US" sz="2800" baseline="0" dirty="0" smtClean="0"/>
                        <a:t>Respect for authority</a:t>
                      </a:r>
                    </a:p>
                  </a:txBody>
                  <a:tcPr/>
                </a:tc>
                <a:tc>
                  <a:txBody>
                    <a:bodyPr/>
                    <a:lstStyle/>
                    <a:p>
                      <a:r>
                        <a:rPr lang="en-US" sz="2800" dirty="0" smtClean="0"/>
                        <a:t>Self-actualization</a:t>
                      </a:r>
                      <a:endParaRPr lang="en-US" sz="2800" dirty="0"/>
                    </a:p>
                  </a:txBody>
                  <a:tcPr/>
                </a:tc>
              </a:tr>
              <a:tr h="370840">
                <a:tc>
                  <a:txBody>
                    <a:bodyPr/>
                    <a:lstStyle/>
                    <a:p>
                      <a:r>
                        <a:rPr lang="en-US" sz="2800" baseline="0" dirty="0" smtClean="0"/>
                        <a:t>Hierarchy</a:t>
                      </a:r>
                    </a:p>
                  </a:txBody>
                  <a:tcPr/>
                </a:tc>
                <a:tc>
                  <a:txBody>
                    <a:bodyPr/>
                    <a:lstStyle/>
                    <a:p>
                      <a:r>
                        <a:rPr lang="en-US" sz="2800" dirty="0" smtClean="0"/>
                        <a:t>Team approach</a:t>
                      </a:r>
                      <a:endParaRPr lang="en-US" sz="2800" dirty="0"/>
                    </a:p>
                  </a:txBody>
                  <a:tcPr/>
                </a:tc>
              </a:tr>
              <a:tr h="370840">
                <a:tc>
                  <a:txBody>
                    <a:bodyPr/>
                    <a:lstStyle/>
                    <a:p>
                      <a:r>
                        <a:rPr lang="en-US" sz="2800" baseline="0" dirty="0" smtClean="0"/>
                        <a:t>Past-oriented</a:t>
                      </a:r>
                    </a:p>
                  </a:txBody>
                  <a:tcPr/>
                </a:tc>
                <a:tc>
                  <a:txBody>
                    <a:bodyPr/>
                    <a:lstStyle/>
                    <a:p>
                      <a:r>
                        <a:rPr lang="en-US" sz="2800" dirty="0" smtClean="0"/>
                        <a:t>Goal-oriented</a:t>
                      </a:r>
                      <a:endParaRPr lang="en-US" sz="2800" dirty="0"/>
                    </a:p>
                  </a:txBody>
                  <a:tcPr/>
                </a:tc>
              </a:tr>
            </a:tbl>
          </a:graphicData>
        </a:graphic>
      </p:graphicFrame>
    </p:spTree>
    <p:extLst>
      <p:ext uri="{BB962C8B-B14F-4D97-AF65-F5344CB8AC3E}">
        <p14:creationId xmlns:p14="http://schemas.microsoft.com/office/powerpoint/2010/main" val="36215362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Baby Boomers are Changing the Culture of Medicine:</a:t>
            </a:r>
            <a:endParaRPr lang="en-US" dirty="0"/>
          </a:p>
        </p:txBody>
      </p:sp>
      <p:sp>
        <p:nvSpPr>
          <p:cNvPr id="3" name="Content Placeholder 2"/>
          <p:cNvSpPr>
            <a:spLocks noGrp="1"/>
          </p:cNvSpPr>
          <p:nvPr>
            <p:ph sz="quarter" idx="13"/>
          </p:nvPr>
        </p:nvSpPr>
        <p:spPr/>
        <p:txBody>
          <a:bodyPr>
            <a:normAutofit/>
          </a:bodyPr>
          <a:lstStyle/>
          <a:p>
            <a:endParaRPr lang="en-US" sz="2800" dirty="0" smtClean="0"/>
          </a:p>
          <a:p>
            <a:r>
              <a:rPr lang="en-US" sz="2800" dirty="0" smtClean="0"/>
              <a:t>Demand information and choices</a:t>
            </a:r>
          </a:p>
          <a:p>
            <a:r>
              <a:rPr lang="en-US" sz="2800" dirty="0" smtClean="0"/>
              <a:t>Demand convenience</a:t>
            </a:r>
          </a:p>
          <a:p>
            <a:r>
              <a:rPr lang="en-US" sz="2800" dirty="0" smtClean="0"/>
              <a:t>Do research on the internet - 74% use the internet daily (according to Pew Research Center) and 78% of users seek out health information online</a:t>
            </a:r>
          </a:p>
          <a:p>
            <a:r>
              <a:rPr lang="en-US" sz="2800" dirty="0" smtClean="0"/>
              <a:t>Comparison shopping – use online reviews and ratings to choose doctors and medical facilities</a:t>
            </a:r>
          </a:p>
          <a:p>
            <a:r>
              <a:rPr lang="en-US" sz="2800" dirty="0" smtClean="0"/>
              <a:t>Communicate and network with other patients</a:t>
            </a:r>
          </a:p>
          <a:p>
            <a:endParaRPr lang="en-US" sz="2800" dirty="0" smtClean="0"/>
          </a:p>
          <a:p>
            <a:endParaRPr lang="en-US" sz="2800" dirty="0"/>
          </a:p>
        </p:txBody>
      </p:sp>
    </p:spTree>
    <p:extLst>
      <p:ext uri="{BB962C8B-B14F-4D97-AF65-F5344CB8AC3E}">
        <p14:creationId xmlns:p14="http://schemas.microsoft.com/office/powerpoint/2010/main" val="27941179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Workshop Outline:</a:t>
            </a:r>
            <a:endParaRPr lang="en-US" dirty="0"/>
          </a:p>
        </p:txBody>
      </p:sp>
      <p:sp>
        <p:nvSpPr>
          <p:cNvPr id="6" name="Content Placeholder 5"/>
          <p:cNvSpPr>
            <a:spLocks noGrp="1"/>
          </p:cNvSpPr>
          <p:nvPr>
            <p:ph sz="quarter" idx="13"/>
          </p:nvPr>
        </p:nvSpPr>
        <p:spPr/>
        <p:txBody>
          <a:bodyPr>
            <a:normAutofit fontScale="92500" lnSpcReduction="10000"/>
          </a:bodyPr>
          <a:lstStyle/>
          <a:p>
            <a:pPr marL="514350" indent="-514350">
              <a:buFont typeface="+mj-lt"/>
              <a:buAutoNum type="arabicPeriod"/>
            </a:pPr>
            <a:r>
              <a:rPr lang="en-US" sz="2800" u="sng" dirty="0" smtClean="0"/>
              <a:t>The Current Problem</a:t>
            </a:r>
            <a:r>
              <a:rPr lang="en-US" sz="2800" dirty="0" smtClean="0"/>
              <a:t>: </a:t>
            </a:r>
            <a:r>
              <a:rPr lang="en-US" sz="2600" dirty="0" smtClean="0"/>
              <a:t>Difficulty engaging physicians in the end-of-life process results in late referrals and short lengths of stay</a:t>
            </a:r>
          </a:p>
          <a:p>
            <a:pPr marL="514350" indent="-514350">
              <a:buFont typeface="+mj-lt"/>
              <a:buAutoNum type="arabicPeriod"/>
            </a:pPr>
            <a:r>
              <a:rPr lang="en-US" sz="2800" u="sng" dirty="0" smtClean="0"/>
              <a:t>The Source of the Problem</a:t>
            </a:r>
            <a:r>
              <a:rPr lang="en-US" sz="2800" dirty="0" smtClean="0"/>
              <a:t>:</a:t>
            </a:r>
            <a:r>
              <a:rPr lang="en-US" sz="2800" dirty="0"/>
              <a:t> </a:t>
            </a:r>
            <a:r>
              <a:rPr lang="en-US" sz="2600" dirty="0" smtClean="0"/>
              <a:t>How the Western medical model creates obstacles for physician engagement in the end-of-life process</a:t>
            </a:r>
          </a:p>
          <a:p>
            <a:pPr marL="514350" indent="-514350">
              <a:buFont typeface="+mj-lt"/>
              <a:buAutoNum type="arabicPeriod"/>
            </a:pPr>
            <a:r>
              <a:rPr lang="en-US" sz="2800" u="sng" dirty="0" smtClean="0"/>
              <a:t>What the Future Holds</a:t>
            </a:r>
            <a:r>
              <a:rPr lang="en-US" sz="2800" dirty="0" smtClean="0"/>
              <a:t>:</a:t>
            </a:r>
            <a:r>
              <a:rPr lang="en-US" sz="2800" dirty="0"/>
              <a:t> </a:t>
            </a:r>
            <a:endParaRPr lang="en-US" sz="2800" dirty="0" smtClean="0"/>
          </a:p>
          <a:p>
            <a:pPr marL="687388" lvl="1" indent="-514350">
              <a:buFont typeface="+mj-lt"/>
              <a:buAutoNum type="arabicPeriod"/>
            </a:pPr>
            <a:r>
              <a:rPr lang="en-US" sz="2400" dirty="0" smtClean="0"/>
              <a:t>Integral Medicine is coming</a:t>
            </a:r>
          </a:p>
          <a:p>
            <a:pPr marL="687388" lvl="1" indent="-514350">
              <a:buFont typeface="+mj-lt"/>
              <a:buAutoNum type="arabicPeriod"/>
            </a:pPr>
            <a:r>
              <a:rPr lang="en-US" sz="2400" dirty="0" smtClean="0"/>
              <a:t>Baby Boomers are changing everything!</a:t>
            </a:r>
          </a:p>
          <a:p>
            <a:pPr marL="514350" indent="-514350">
              <a:buFont typeface="+mj-lt"/>
              <a:buAutoNum type="arabicPeriod"/>
            </a:pPr>
            <a:r>
              <a:rPr lang="en-US" sz="2800" u="sng" dirty="0" smtClean="0"/>
              <a:t>A New Vision for End-of-Life Care</a:t>
            </a:r>
            <a:r>
              <a:rPr lang="en-US" sz="2800" dirty="0" smtClean="0"/>
              <a:t>: </a:t>
            </a:r>
            <a:r>
              <a:rPr lang="en-US" sz="2600" dirty="0" smtClean="0"/>
              <a:t>How to change our approach and increase engagement with Western medical providers using the Integral model</a:t>
            </a:r>
          </a:p>
          <a:p>
            <a:pPr marL="514350" indent="-514350">
              <a:buFont typeface="+mj-lt"/>
              <a:buAutoNum type="arabicPeriod"/>
            </a:pPr>
            <a:r>
              <a:rPr lang="en-US" sz="2800" u="sng" dirty="0" smtClean="0"/>
              <a:t>Q&amp;A</a:t>
            </a:r>
            <a:endParaRPr lang="en-US" sz="2800" u="sng" dirty="0"/>
          </a:p>
        </p:txBody>
      </p:sp>
    </p:spTree>
    <p:extLst>
      <p:ext uri="{BB962C8B-B14F-4D97-AF65-F5344CB8AC3E}">
        <p14:creationId xmlns:p14="http://schemas.microsoft.com/office/powerpoint/2010/main" val="4741561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to change?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577566924"/>
              </p:ext>
            </p:extLst>
          </p:nvPr>
        </p:nvGraphicFramePr>
        <p:xfrm>
          <a:off x="273051" y="1717277"/>
          <a:ext cx="8594724" cy="3444239"/>
        </p:xfrm>
        <a:graphic>
          <a:graphicData uri="http://schemas.openxmlformats.org/drawingml/2006/table">
            <a:tbl>
              <a:tblPr firstRow="1" bandRow="1">
                <a:tableStyleId>{5C22544A-7EE6-4342-B048-85BDC9FD1C3A}</a:tableStyleId>
              </a:tblPr>
              <a:tblGrid>
                <a:gridCol w="3630225"/>
                <a:gridCol w="2540188"/>
                <a:gridCol w="2424311"/>
              </a:tblGrid>
              <a:tr h="370840">
                <a:tc>
                  <a:txBody>
                    <a:bodyPr/>
                    <a:lstStyle/>
                    <a:p>
                      <a:r>
                        <a:rPr lang="en-US" sz="2800" dirty="0" smtClean="0"/>
                        <a:t>Culture of Medicine Values:</a:t>
                      </a:r>
                      <a:endParaRPr lang="en-US" sz="2800" dirty="0"/>
                    </a:p>
                  </a:txBody>
                  <a:tcPr/>
                </a:tc>
                <a:tc>
                  <a:txBody>
                    <a:bodyPr/>
                    <a:lstStyle/>
                    <a:p>
                      <a:r>
                        <a:rPr lang="en-US" sz="2800" dirty="0" smtClean="0"/>
                        <a:t>Traditional</a:t>
                      </a:r>
                    </a:p>
                    <a:p>
                      <a:r>
                        <a:rPr lang="en-US" sz="2800" dirty="0" smtClean="0"/>
                        <a:t>Generation:</a:t>
                      </a:r>
                      <a:endParaRPr lang="en-US" sz="2800" dirty="0"/>
                    </a:p>
                  </a:txBody>
                  <a:tcPr/>
                </a:tc>
                <a:tc>
                  <a:txBody>
                    <a:bodyPr/>
                    <a:lstStyle/>
                    <a:p>
                      <a:r>
                        <a:rPr lang="en-US" sz="2800" dirty="0" smtClean="0"/>
                        <a:t>Baby Boomer</a:t>
                      </a:r>
                    </a:p>
                    <a:p>
                      <a:r>
                        <a:rPr lang="en-US" sz="2800" dirty="0" smtClean="0"/>
                        <a:t>Generation:</a:t>
                      </a:r>
                      <a:endParaRPr lang="en-US" sz="2800" dirty="0"/>
                    </a:p>
                  </a:txBody>
                  <a:tcPr/>
                </a:tc>
              </a:tr>
              <a:tr h="370840">
                <a:tc>
                  <a:txBody>
                    <a:bodyPr/>
                    <a:lstStyle/>
                    <a:p>
                      <a:r>
                        <a:rPr lang="en-US" sz="2800" dirty="0" smtClean="0"/>
                        <a:t>Hierarchical</a:t>
                      </a:r>
                      <a:endParaRPr lang="en-US" sz="2800" dirty="0"/>
                    </a:p>
                  </a:txBody>
                  <a:tcPr/>
                </a:tc>
                <a:tc>
                  <a:txBody>
                    <a:bodyPr/>
                    <a:lstStyle/>
                    <a:p>
                      <a:pPr algn="ctr"/>
                      <a:r>
                        <a:rPr lang="en-US" sz="2800" dirty="0" smtClean="0">
                          <a:sym typeface="Zapf Dingbats"/>
                        </a:rPr>
                        <a:t>✔</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Authoritarian</a:t>
                      </a:r>
                      <a:endParaRPr lang="en-US" sz="2800" dirty="0"/>
                    </a:p>
                  </a:txBody>
                  <a:tcPr/>
                </a:tc>
                <a:tc>
                  <a:txBody>
                    <a:bodyPr/>
                    <a:lstStyle/>
                    <a:p>
                      <a:pPr algn="ctr"/>
                      <a:r>
                        <a:rPr lang="en-US" sz="2800" dirty="0" smtClean="0">
                          <a:sym typeface="Zapf Dingbats"/>
                        </a:rPr>
                        <a:t>✔</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Territorial</a:t>
                      </a:r>
                      <a:endParaRPr lang="en-US" sz="2800" dirty="0"/>
                    </a:p>
                  </a:txBody>
                  <a:tcPr/>
                </a:tc>
                <a:tc>
                  <a:txBody>
                    <a:bodyPr/>
                    <a:lstStyle/>
                    <a:p>
                      <a:pPr algn="ctr"/>
                      <a:r>
                        <a:rPr lang="en-US" sz="2800" dirty="0" smtClean="0">
                          <a:sym typeface="Zapf Dingbats"/>
                        </a:rPr>
                        <a:t>✔</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Lack of communication</a:t>
                      </a:r>
                      <a:endParaRPr lang="en-US" sz="2800" dirty="0"/>
                    </a:p>
                  </a:txBody>
                  <a:tcPr/>
                </a:tc>
                <a:tc>
                  <a:txBody>
                    <a:bodyPr/>
                    <a:lstStyle/>
                    <a:p>
                      <a:pPr algn="ctr"/>
                      <a:r>
                        <a:rPr lang="en-US" sz="2800" dirty="0" smtClean="0">
                          <a:sym typeface="Zapf Dingbats"/>
                        </a:rPr>
                        <a:t>✔</a:t>
                      </a:r>
                      <a:endParaRPr lang="en-US" sz="2800" dirty="0"/>
                    </a:p>
                  </a:txBody>
                  <a:tcPr/>
                </a:tc>
                <a:tc>
                  <a:txBody>
                    <a:bodyPr/>
                    <a:lstStyle/>
                    <a:p>
                      <a:pPr algn="ctr"/>
                      <a:r>
                        <a:rPr lang="en-US" sz="2800" dirty="0" smtClean="0">
                          <a:sym typeface="Zapf Dingbats"/>
                        </a:rPr>
                        <a:t>✖</a:t>
                      </a:r>
                      <a:endParaRPr lang="en-US" sz="2800" dirty="0"/>
                    </a:p>
                  </a:txBody>
                  <a:tcPr/>
                </a:tc>
              </a:tr>
            </a:tbl>
          </a:graphicData>
        </a:graphic>
      </p:graphicFrame>
    </p:spTree>
    <p:extLst>
      <p:ext uri="{BB962C8B-B14F-4D97-AF65-F5344CB8AC3E}">
        <p14:creationId xmlns:p14="http://schemas.microsoft.com/office/powerpoint/2010/main" val="27279877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Doctors are Reacting to Change:</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buNone/>
            </a:pPr>
            <a:r>
              <a:rPr lang="en-US" dirty="0" smtClean="0"/>
              <a:t>According to a survey by Deloitte Center for Health Solutions:</a:t>
            </a:r>
          </a:p>
          <a:p>
            <a:endParaRPr lang="en-US" dirty="0"/>
          </a:p>
          <a:p>
            <a:pPr marL="0" indent="0">
              <a:buNone/>
            </a:pPr>
            <a:r>
              <a:rPr lang="en-US" sz="2800" b="1" dirty="0" smtClean="0">
                <a:solidFill>
                  <a:schemeClr val="accent3"/>
                </a:solidFill>
              </a:rPr>
              <a:t>60% </a:t>
            </a:r>
            <a:r>
              <a:rPr lang="en-US" sz="2800" dirty="0" smtClean="0"/>
              <a:t>of physicians surveyed “said they expect many of their colleagues to </a:t>
            </a:r>
            <a:r>
              <a:rPr lang="en-US" sz="2800" b="1" dirty="0" smtClean="0">
                <a:solidFill>
                  <a:schemeClr val="accent3"/>
                </a:solidFill>
              </a:rPr>
              <a:t>retire earlier than planned</a:t>
            </a:r>
            <a:r>
              <a:rPr lang="en-US" sz="2800" dirty="0" smtClean="0"/>
              <a:t> in the next 1 to 3 years.”</a:t>
            </a:r>
          </a:p>
          <a:p>
            <a:pPr marL="0" indent="0">
              <a:buNone/>
            </a:pPr>
            <a:endParaRPr lang="en-US" sz="1900" dirty="0"/>
          </a:p>
          <a:p>
            <a:pPr marL="0" indent="0" algn="ctr">
              <a:buNone/>
            </a:pPr>
            <a:r>
              <a:rPr lang="en-US" sz="2800" dirty="0" smtClean="0"/>
              <a:t>BUT they may not be able to retire:</a:t>
            </a:r>
          </a:p>
          <a:p>
            <a:pPr marL="0" indent="0" algn="ctr">
              <a:buNone/>
            </a:pPr>
            <a:endParaRPr lang="en-US" sz="1900" dirty="0"/>
          </a:p>
          <a:p>
            <a:pPr marL="0" indent="0">
              <a:buNone/>
            </a:pPr>
            <a:r>
              <a:rPr lang="en-US" sz="2800" b="1" dirty="0" smtClean="0"/>
              <a:t>“</a:t>
            </a:r>
            <a:r>
              <a:rPr lang="en-US" sz="2800" b="1" dirty="0" smtClean="0">
                <a:solidFill>
                  <a:schemeClr val="accent3"/>
                </a:solidFill>
              </a:rPr>
              <a:t>Seventy</a:t>
            </a:r>
            <a:r>
              <a:rPr lang="en-US" sz="2800" b="1" dirty="0">
                <a:solidFill>
                  <a:schemeClr val="accent3"/>
                </a:solidFill>
              </a:rPr>
              <a:t>-five percent</a:t>
            </a:r>
            <a:r>
              <a:rPr lang="en-US" sz="2800" dirty="0">
                <a:solidFill>
                  <a:schemeClr val="accent3"/>
                </a:solidFill>
              </a:rPr>
              <a:t> </a:t>
            </a:r>
            <a:r>
              <a:rPr lang="en-US" sz="2800" dirty="0"/>
              <a:t>of Americans nearing retirement age in 2010 had less than $30,000 in their retirement accounts</a:t>
            </a:r>
            <a:r>
              <a:rPr lang="en-US" sz="2800" dirty="0" smtClean="0"/>
              <a:t>.”</a:t>
            </a:r>
          </a:p>
          <a:p>
            <a:pPr marL="0" indent="0">
              <a:buNone/>
            </a:pPr>
            <a:endParaRPr lang="en-US" dirty="0" smtClean="0"/>
          </a:p>
          <a:p>
            <a:pPr marL="0" indent="0">
              <a:buNone/>
            </a:pPr>
            <a:r>
              <a:rPr lang="en-US" dirty="0" smtClean="0"/>
              <a:t>- Teresa </a:t>
            </a:r>
            <a:r>
              <a:rPr lang="en-US" dirty="0" err="1" smtClean="0"/>
              <a:t>Ghilarducci</a:t>
            </a:r>
            <a:r>
              <a:rPr lang="en-US" dirty="0" smtClean="0"/>
              <a:t>, Professor of economics at New School for Social Research</a:t>
            </a:r>
          </a:p>
          <a:p>
            <a:pPr marL="0" indent="0">
              <a:buNone/>
            </a:pPr>
            <a:endParaRPr lang="en-US" sz="2800" dirty="0"/>
          </a:p>
        </p:txBody>
      </p:sp>
    </p:spTree>
    <p:extLst>
      <p:ext uri="{BB962C8B-B14F-4D97-AF65-F5344CB8AC3E}">
        <p14:creationId xmlns:p14="http://schemas.microsoft.com/office/powerpoint/2010/main" val="2750766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Integral Medicine and Hospice Care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845443142"/>
              </p:ext>
            </p:extLst>
          </p:nvPr>
        </p:nvGraphicFramePr>
        <p:xfrm>
          <a:off x="273049" y="1649834"/>
          <a:ext cx="8594726" cy="4053839"/>
        </p:xfrm>
        <a:graphic>
          <a:graphicData uri="http://schemas.openxmlformats.org/drawingml/2006/table">
            <a:tbl>
              <a:tblPr firstRow="1" bandRow="1">
                <a:tableStyleId>{5C22544A-7EE6-4342-B048-85BDC9FD1C3A}</a:tableStyleId>
              </a:tblPr>
              <a:tblGrid>
                <a:gridCol w="4297363"/>
                <a:gridCol w="4297363"/>
              </a:tblGrid>
              <a:tr h="370840">
                <a:tc>
                  <a:txBody>
                    <a:bodyPr/>
                    <a:lstStyle/>
                    <a:p>
                      <a:r>
                        <a:rPr lang="en-US" sz="2800" dirty="0" smtClean="0"/>
                        <a:t>Integral Medicine Characteristics:</a:t>
                      </a:r>
                      <a:endParaRPr lang="en-US" sz="2800" dirty="0"/>
                    </a:p>
                  </a:txBody>
                  <a:tcPr/>
                </a:tc>
                <a:tc>
                  <a:txBody>
                    <a:bodyPr/>
                    <a:lstStyle/>
                    <a:p>
                      <a:r>
                        <a:rPr lang="en-US" sz="2800" dirty="0" smtClean="0"/>
                        <a:t>Hospice Care </a:t>
                      </a:r>
                    </a:p>
                    <a:p>
                      <a:r>
                        <a:rPr lang="en-US" sz="2800" dirty="0" smtClean="0"/>
                        <a:t>Characteristics:</a:t>
                      </a:r>
                      <a:endParaRPr lang="en-US" sz="2800" dirty="0"/>
                    </a:p>
                  </a:txBody>
                  <a:tcPr/>
                </a:tc>
              </a:tr>
              <a:tr h="370840">
                <a:tc>
                  <a:txBody>
                    <a:bodyPr/>
                    <a:lstStyle/>
                    <a:p>
                      <a:r>
                        <a:rPr lang="en-US" sz="2800" dirty="0" smtClean="0"/>
                        <a:t>Whole-person</a:t>
                      </a:r>
                      <a:r>
                        <a:rPr lang="en-US" sz="2800" baseline="0" dirty="0" smtClean="0"/>
                        <a:t> care</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Individualized</a:t>
                      </a:r>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Balanced</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Interdisciplinary</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Team approach</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Comprehensive</a:t>
                      </a:r>
                      <a:endParaRPr lang="en-US" sz="2800" dirty="0"/>
                    </a:p>
                  </a:txBody>
                  <a:tcPr/>
                </a:tc>
                <a:tc>
                  <a:txBody>
                    <a:bodyPr/>
                    <a:lstStyle/>
                    <a:p>
                      <a:pPr algn="ctr"/>
                      <a:r>
                        <a:rPr lang="en-US" sz="2800" dirty="0" smtClean="0">
                          <a:sym typeface="Zapf Dingbats"/>
                        </a:rPr>
                        <a:t>✔</a:t>
                      </a:r>
                      <a:endParaRPr lang="en-US" sz="2800" dirty="0"/>
                    </a:p>
                  </a:txBody>
                  <a:tcPr/>
                </a:tc>
              </a:tr>
            </a:tbl>
          </a:graphicData>
        </a:graphic>
      </p:graphicFrame>
    </p:spTree>
    <p:extLst>
      <p:ext uri="{BB962C8B-B14F-4D97-AF65-F5344CB8AC3E}">
        <p14:creationId xmlns:p14="http://schemas.microsoft.com/office/powerpoint/2010/main" val="20305021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Integral Medicine and Hospice Care are Perfect for Baby Boomers: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149220878"/>
              </p:ext>
            </p:extLst>
          </p:nvPr>
        </p:nvGraphicFramePr>
        <p:xfrm>
          <a:off x="273049" y="1649834"/>
          <a:ext cx="8594727" cy="4480559"/>
        </p:xfrm>
        <a:graphic>
          <a:graphicData uri="http://schemas.openxmlformats.org/drawingml/2006/table">
            <a:tbl>
              <a:tblPr firstRow="1" bandRow="1">
                <a:tableStyleId>{5C22544A-7EE6-4342-B048-85BDC9FD1C3A}</a:tableStyleId>
              </a:tblPr>
              <a:tblGrid>
                <a:gridCol w="2864909"/>
                <a:gridCol w="2864909"/>
                <a:gridCol w="2864909"/>
              </a:tblGrid>
              <a:tr h="370840">
                <a:tc>
                  <a:txBody>
                    <a:bodyPr/>
                    <a:lstStyle/>
                    <a:p>
                      <a:r>
                        <a:rPr lang="en-US" sz="2800" dirty="0" smtClean="0"/>
                        <a:t>What</a:t>
                      </a:r>
                      <a:r>
                        <a:rPr lang="en-US" sz="2800" baseline="0" dirty="0" smtClean="0"/>
                        <a:t> Baby Boomers Want</a:t>
                      </a:r>
                      <a:r>
                        <a:rPr lang="en-US" sz="2800" dirty="0" smtClean="0"/>
                        <a:t>:</a:t>
                      </a:r>
                      <a:endParaRPr lang="en-US" sz="2800" dirty="0"/>
                    </a:p>
                  </a:txBody>
                  <a:tcPr/>
                </a:tc>
                <a:tc>
                  <a:txBody>
                    <a:bodyPr/>
                    <a:lstStyle/>
                    <a:p>
                      <a:r>
                        <a:rPr lang="en-US" sz="2800" dirty="0" smtClean="0"/>
                        <a:t>Integral Medicine</a:t>
                      </a:r>
                    </a:p>
                    <a:p>
                      <a:r>
                        <a:rPr lang="en-US" sz="2800" dirty="0" smtClean="0"/>
                        <a:t>Characteristics:</a:t>
                      </a:r>
                      <a:endParaRPr lang="en-US" sz="2800" dirty="0"/>
                    </a:p>
                  </a:txBody>
                  <a:tcPr/>
                </a:tc>
                <a:tc>
                  <a:txBody>
                    <a:bodyPr/>
                    <a:lstStyle/>
                    <a:p>
                      <a:r>
                        <a:rPr lang="en-US" sz="2800" dirty="0" smtClean="0"/>
                        <a:t>Hospice</a:t>
                      </a:r>
                      <a:r>
                        <a:rPr lang="en-US" sz="2800" baseline="0" dirty="0" smtClean="0"/>
                        <a:t> Care Characteristics:</a:t>
                      </a:r>
                      <a:endParaRPr lang="en-US" sz="2800" dirty="0"/>
                    </a:p>
                  </a:txBody>
                  <a:tcPr/>
                </a:tc>
              </a:tr>
              <a:tr h="370840">
                <a:tc>
                  <a:txBody>
                    <a:bodyPr/>
                    <a:lstStyle/>
                    <a:p>
                      <a:r>
                        <a:rPr lang="en-US" sz="2800" dirty="0" smtClean="0"/>
                        <a:t>Whole-person</a:t>
                      </a:r>
                      <a:r>
                        <a:rPr lang="en-US" sz="2800" baseline="0" dirty="0" smtClean="0"/>
                        <a:t> care</a:t>
                      </a:r>
                      <a:endParaRPr lang="en-US" sz="2800" dirty="0"/>
                    </a:p>
                  </a:txBody>
                  <a:tcPr/>
                </a:tc>
                <a:tc>
                  <a:txBody>
                    <a:bodyPr/>
                    <a:lstStyle/>
                    <a:p>
                      <a:pPr algn="ctr"/>
                      <a:r>
                        <a:rPr lang="en-US" sz="2800" dirty="0" smtClean="0">
                          <a:sym typeface="Zapf Dingbats"/>
                        </a:rPr>
                        <a:t>✔</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Individualized</a:t>
                      </a:r>
                    </a:p>
                  </a:txBody>
                  <a:tcPr/>
                </a:tc>
                <a:tc>
                  <a:txBody>
                    <a:bodyPr/>
                    <a:lstStyle/>
                    <a:p>
                      <a:pPr algn="ctr"/>
                      <a:r>
                        <a:rPr lang="en-US" sz="2800" dirty="0" smtClean="0">
                          <a:sym typeface="Zapf Dingbats"/>
                        </a:rPr>
                        <a:t>✔</a:t>
                      </a:r>
                      <a:endParaRPr lang="en-US" sz="2800" dirty="0" smtClean="0"/>
                    </a:p>
                  </a:txBody>
                  <a:tcPr/>
                </a:tc>
                <a:tc>
                  <a:txBody>
                    <a:bodyPr/>
                    <a:lstStyle/>
                    <a:p>
                      <a:pPr algn="ctr"/>
                      <a:r>
                        <a:rPr lang="en-US" sz="2800" dirty="0" smtClean="0">
                          <a:sym typeface="Zapf Dingbats"/>
                        </a:rPr>
                        <a:t>✔</a:t>
                      </a:r>
                      <a:endParaRPr lang="en-US" sz="2800" dirty="0" smtClean="0"/>
                    </a:p>
                  </a:txBody>
                  <a:tcPr/>
                </a:tc>
              </a:tr>
              <a:tr h="370840">
                <a:tc>
                  <a:txBody>
                    <a:bodyPr/>
                    <a:lstStyle/>
                    <a:p>
                      <a:r>
                        <a:rPr lang="en-US" sz="2800" dirty="0" smtClean="0"/>
                        <a:t>Balanced</a:t>
                      </a:r>
                      <a:endParaRPr lang="en-US" sz="2800" dirty="0"/>
                    </a:p>
                  </a:txBody>
                  <a:tcPr/>
                </a:tc>
                <a:tc>
                  <a:txBody>
                    <a:bodyPr/>
                    <a:lstStyle/>
                    <a:p>
                      <a:pPr algn="ctr"/>
                      <a:r>
                        <a:rPr lang="en-US" sz="2800" dirty="0" smtClean="0">
                          <a:sym typeface="Zapf Dingbats"/>
                        </a:rPr>
                        <a:t>✔</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Interdisciplinary</a:t>
                      </a:r>
                      <a:endParaRPr lang="en-US" sz="2800" dirty="0"/>
                    </a:p>
                  </a:txBody>
                  <a:tcPr/>
                </a:tc>
                <a:tc>
                  <a:txBody>
                    <a:bodyPr/>
                    <a:lstStyle/>
                    <a:p>
                      <a:pPr algn="ctr"/>
                      <a:r>
                        <a:rPr lang="en-US" sz="2800" dirty="0" smtClean="0">
                          <a:sym typeface="Zapf Dingbats"/>
                        </a:rPr>
                        <a:t>✔</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Team approach</a:t>
                      </a:r>
                      <a:endParaRPr lang="en-US" sz="2800" dirty="0"/>
                    </a:p>
                  </a:txBody>
                  <a:tcPr/>
                </a:tc>
                <a:tc>
                  <a:txBody>
                    <a:bodyPr/>
                    <a:lstStyle/>
                    <a:p>
                      <a:pPr algn="ctr"/>
                      <a:r>
                        <a:rPr lang="en-US" sz="2800" dirty="0" smtClean="0">
                          <a:sym typeface="Zapf Dingbats"/>
                        </a:rPr>
                        <a:t>✔</a:t>
                      </a:r>
                      <a:endParaRPr lang="en-US" sz="2800" dirty="0"/>
                    </a:p>
                  </a:txBody>
                  <a:tcPr/>
                </a:tc>
                <a:tc>
                  <a:txBody>
                    <a:bodyPr/>
                    <a:lstStyle/>
                    <a:p>
                      <a:pPr algn="ctr"/>
                      <a:r>
                        <a:rPr lang="en-US" sz="2800" dirty="0" smtClean="0">
                          <a:sym typeface="Zapf Dingbats"/>
                        </a:rPr>
                        <a:t>✔</a:t>
                      </a:r>
                      <a:endParaRPr lang="en-US" sz="2800" dirty="0"/>
                    </a:p>
                  </a:txBody>
                  <a:tcPr/>
                </a:tc>
              </a:tr>
              <a:tr h="370840">
                <a:tc>
                  <a:txBody>
                    <a:bodyPr/>
                    <a:lstStyle/>
                    <a:p>
                      <a:r>
                        <a:rPr lang="en-US" sz="2800" dirty="0" smtClean="0"/>
                        <a:t>Comprehensive</a:t>
                      </a:r>
                      <a:endParaRPr lang="en-US" sz="2800" dirty="0"/>
                    </a:p>
                  </a:txBody>
                  <a:tcPr/>
                </a:tc>
                <a:tc>
                  <a:txBody>
                    <a:bodyPr/>
                    <a:lstStyle/>
                    <a:p>
                      <a:pPr algn="ctr"/>
                      <a:r>
                        <a:rPr lang="en-US" sz="2800" dirty="0" smtClean="0">
                          <a:sym typeface="Zapf Dingbats"/>
                        </a:rPr>
                        <a:t>✔</a:t>
                      </a:r>
                      <a:endParaRPr lang="en-US" sz="2800" dirty="0"/>
                    </a:p>
                  </a:txBody>
                  <a:tcPr/>
                </a:tc>
                <a:tc>
                  <a:txBody>
                    <a:bodyPr/>
                    <a:lstStyle/>
                    <a:p>
                      <a:pPr algn="ctr"/>
                      <a:r>
                        <a:rPr lang="en-US" sz="2800" dirty="0" smtClean="0">
                          <a:sym typeface="Zapf Dingbats"/>
                        </a:rPr>
                        <a:t>✔</a:t>
                      </a:r>
                      <a:endParaRPr lang="en-US" sz="2800" dirty="0"/>
                    </a:p>
                  </a:txBody>
                  <a:tcPr/>
                </a:tc>
              </a:tr>
            </a:tbl>
          </a:graphicData>
        </a:graphic>
      </p:graphicFrame>
    </p:spTree>
    <p:extLst>
      <p:ext uri="{BB962C8B-B14F-4D97-AF65-F5344CB8AC3E}">
        <p14:creationId xmlns:p14="http://schemas.microsoft.com/office/powerpoint/2010/main" val="411872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Challenges for Hospice in the “Baby Boom Tsunami”</a:t>
            </a:r>
            <a:endParaRPr lang="en-US" dirty="0"/>
          </a:p>
        </p:txBody>
      </p:sp>
      <p:sp>
        <p:nvSpPr>
          <p:cNvPr id="4" name="Text Placeholder 3"/>
          <p:cNvSpPr>
            <a:spLocks noGrp="1"/>
          </p:cNvSpPr>
          <p:nvPr>
            <p:ph sz="quarter" idx="13"/>
          </p:nvPr>
        </p:nvSpPr>
        <p:spPr/>
        <p:txBody>
          <a:bodyPr/>
          <a:lstStyle/>
          <a:p>
            <a:pPr marL="342900" indent="-342900">
              <a:buFont typeface="Arial"/>
              <a:buChar char="•"/>
            </a:pPr>
            <a:endParaRPr lang="en-US" sz="2000" dirty="0" smtClean="0"/>
          </a:p>
          <a:p>
            <a:pPr marL="342900" indent="-342900">
              <a:buFont typeface="Arial"/>
              <a:buChar char="•"/>
            </a:pPr>
            <a:r>
              <a:rPr lang="en-US" sz="2400" dirty="0" smtClean="0"/>
              <a:t>Increased patient numbers</a:t>
            </a:r>
          </a:p>
          <a:p>
            <a:pPr marL="342900" indent="-342900">
              <a:buFont typeface="Arial"/>
              <a:buChar char="•"/>
            </a:pPr>
            <a:r>
              <a:rPr lang="en-US" sz="2400" dirty="0" smtClean="0"/>
              <a:t>Increased demand for information and transparency</a:t>
            </a:r>
          </a:p>
          <a:p>
            <a:pPr marL="285750" indent="-285750">
              <a:buFont typeface="Arial"/>
              <a:buChar char="•"/>
            </a:pPr>
            <a:r>
              <a:rPr lang="en-US" sz="2400" dirty="0" smtClean="0"/>
              <a:t>Increased divorce rate among boomers resulting in more complicated family structures and issues to deal with</a:t>
            </a:r>
          </a:p>
          <a:p>
            <a:pPr marL="285750" indent="-285750">
              <a:buFont typeface="Arial"/>
              <a:buChar char="•"/>
            </a:pPr>
            <a:r>
              <a:rPr lang="en-US" sz="2400" dirty="0"/>
              <a:t>Less interest in organized religion and more interest in “spirituality” </a:t>
            </a:r>
          </a:p>
          <a:p>
            <a:pPr marL="285750" indent="-285750">
              <a:buFont typeface="Arial"/>
              <a:buChar char="•"/>
            </a:pPr>
            <a:r>
              <a:rPr lang="en-US" sz="2400" dirty="0"/>
              <a:t>Increased demand for alternative care modalities </a:t>
            </a:r>
          </a:p>
          <a:p>
            <a:pPr marL="285750" indent="-285750">
              <a:buFont typeface="Arial"/>
              <a:buChar char="•"/>
            </a:pPr>
            <a:r>
              <a:rPr lang="en-US" sz="2400" dirty="0"/>
              <a:t>Increased number of single and/or childless patients</a:t>
            </a:r>
          </a:p>
          <a:p>
            <a:pPr marL="285750" indent="-285750">
              <a:buFont typeface="Arial"/>
              <a:buChar char="•"/>
            </a:pPr>
            <a:r>
              <a:rPr lang="en-US" sz="2400" dirty="0"/>
              <a:t>Possible increased demand for physician-assisted suicide</a:t>
            </a:r>
          </a:p>
          <a:p>
            <a:pPr marL="285750" indent="-285750">
              <a:buFont typeface="Arial"/>
              <a:buChar char="•"/>
            </a:pPr>
            <a:endParaRPr lang="en-US" sz="2400" dirty="0" smtClean="0"/>
          </a:p>
        </p:txBody>
      </p:sp>
    </p:spTree>
    <p:extLst>
      <p:ext uri="{BB962C8B-B14F-4D97-AF65-F5344CB8AC3E}">
        <p14:creationId xmlns:p14="http://schemas.microsoft.com/office/powerpoint/2010/main" val="11991469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Opportunities for Hospice in the “Baby Boom Tsunami”</a:t>
            </a:r>
            <a:endParaRPr lang="en-US" dirty="0"/>
          </a:p>
        </p:txBody>
      </p:sp>
      <p:sp>
        <p:nvSpPr>
          <p:cNvPr id="4" name="Text Placeholder 3"/>
          <p:cNvSpPr>
            <a:spLocks noGrp="1"/>
          </p:cNvSpPr>
          <p:nvPr>
            <p:ph sz="quarter" idx="13"/>
          </p:nvPr>
        </p:nvSpPr>
        <p:spPr/>
        <p:txBody>
          <a:bodyPr/>
          <a:lstStyle/>
          <a:p>
            <a:pPr marL="285750" indent="-285750">
              <a:buFont typeface="Arial"/>
              <a:buChar char="•"/>
            </a:pPr>
            <a:endParaRPr lang="en-US" dirty="0" smtClean="0"/>
          </a:p>
          <a:p>
            <a:pPr marL="285750" indent="-285750">
              <a:buFont typeface="Arial"/>
              <a:buChar char="•"/>
            </a:pPr>
            <a:r>
              <a:rPr lang="en-US" sz="2400" dirty="0" smtClean="0"/>
              <a:t>Increased patient numbers </a:t>
            </a:r>
          </a:p>
          <a:p>
            <a:pPr marL="285750" indent="-285750">
              <a:buFont typeface="Arial"/>
              <a:buChar char="•"/>
            </a:pPr>
            <a:r>
              <a:rPr lang="en-US" sz="2400" dirty="0" smtClean="0"/>
              <a:t>Likely to demand a  rational, patient-centered approach to end of life care</a:t>
            </a:r>
          </a:p>
          <a:p>
            <a:pPr marL="285750" indent="-285750">
              <a:buFont typeface="Arial"/>
              <a:buChar char="•"/>
            </a:pPr>
            <a:r>
              <a:rPr lang="en-US" sz="2400" dirty="0" smtClean="0"/>
              <a:t>Preference for “natural death”</a:t>
            </a:r>
          </a:p>
          <a:p>
            <a:pPr marL="285750" indent="-285750">
              <a:buFont typeface="Arial"/>
              <a:buChar char="•"/>
            </a:pPr>
            <a:r>
              <a:rPr lang="en-US" sz="2400" dirty="0" smtClean="0"/>
              <a:t>Desire to “Age in Place”</a:t>
            </a:r>
          </a:p>
          <a:p>
            <a:pPr marL="285750" indent="-285750">
              <a:buFont typeface="Arial"/>
              <a:buChar char="•"/>
            </a:pPr>
            <a:r>
              <a:rPr lang="en-US" sz="2400" dirty="0" smtClean="0"/>
              <a:t>Likely to choose “quality” of days over “quantity” </a:t>
            </a:r>
          </a:p>
        </p:txBody>
      </p:sp>
    </p:spTree>
    <p:extLst>
      <p:ext uri="{BB962C8B-B14F-4D97-AF65-F5344CB8AC3E}">
        <p14:creationId xmlns:p14="http://schemas.microsoft.com/office/powerpoint/2010/main" val="23803381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a:t>
            </a:r>
            <a:endParaRPr lang="en-US" dirty="0"/>
          </a:p>
        </p:txBody>
      </p:sp>
      <p:sp>
        <p:nvSpPr>
          <p:cNvPr id="3" name="Content Placeholder 2"/>
          <p:cNvSpPr>
            <a:spLocks noGrp="1"/>
          </p:cNvSpPr>
          <p:nvPr>
            <p:ph sz="quarter" idx="13"/>
          </p:nvPr>
        </p:nvSpPr>
        <p:spPr/>
        <p:txBody>
          <a:bodyPr/>
          <a:lstStyle/>
          <a:p>
            <a:endParaRPr lang="en-US" dirty="0" smtClean="0"/>
          </a:p>
          <a:p>
            <a:endParaRPr lang="en-US" dirty="0"/>
          </a:p>
          <a:p>
            <a:r>
              <a:rPr lang="en-US" dirty="0"/>
              <a:t>The greatest opportunity for the hospice and palliative movement in the coming “Baby Boom Tsunami” lies in the  demand for change in the culture of Western medicine.</a:t>
            </a:r>
            <a:br>
              <a:rPr lang="en-US" dirty="0"/>
            </a:br>
            <a:r>
              <a:rPr lang="en-US" dirty="0"/>
              <a:t/>
            </a:r>
            <a:br>
              <a:rPr lang="en-US" dirty="0"/>
            </a:br>
            <a:r>
              <a:rPr lang="en-US" dirty="0"/>
              <a:t>The movement should step up to provide leadership and expertise in the evolution of Western medicine toward patient-centered, integral care.</a:t>
            </a:r>
          </a:p>
        </p:txBody>
      </p:sp>
    </p:spTree>
    <p:extLst>
      <p:ext uri="{BB962C8B-B14F-4D97-AF65-F5344CB8AC3E}">
        <p14:creationId xmlns:p14="http://schemas.microsoft.com/office/powerpoint/2010/main" val="12083202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How to achieve</a:t>
            </a:r>
            <a:endParaRPr lang="en-US" dirty="0"/>
          </a:p>
        </p:txBody>
      </p:sp>
      <p:sp>
        <p:nvSpPr>
          <p:cNvPr id="3" name="Title 2"/>
          <p:cNvSpPr>
            <a:spLocks noGrp="1"/>
          </p:cNvSpPr>
          <p:nvPr>
            <p:ph type="title"/>
          </p:nvPr>
        </p:nvSpPr>
        <p:spPr/>
        <p:txBody>
          <a:bodyPr/>
          <a:lstStyle/>
          <a:p>
            <a:r>
              <a:rPr lang="en-US" dirty="0" smtClean="0"/>
              <a:t>A New vision for end-of-life care</a:t>
            </a:r>
            <a:endParaRPr lang="en-US" dirty="0"/>
          </a:p>
        </p:txBody>
      </p:sp>
    </p:spTree>
    <p:extLst>
      <p:ext uri="{BB962C8B-B14F-4D97-AF65-F5344CB8AC3E}">
        <p14:creationId xmlns:p14="http://schemas.microsoft.com/office/powerpoint/2010/main" val="29262438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New Vision:</a:t>
            </a:r>
            <a:endParaRPr lang="en-US" dirty="0"/>
          </a:p>
        </p:txBody>
      </p:sp>
      <p:sp>
        <p:nvSpPr>
          <p:cNvPr id="5" name="Content Placeholder 4"/>
          <p:cNvSpPr>
            <a:spLocks noGrp="1"/>
          </p:cNvSpPr>
          <p:nvPr>
            <p:ph sz="quarter" idx="13"/>
          </p:nvPr>
        </p:nvSpPr>
        <p:spPr/>
        <p:txBody>
          <a:bodyPr/>
          <a:lstStyle/>
          <a:p>
            <a:endParaRPr lang="en-US" dirty="0" smtClean="0"/>
          </a:p>
          <a:p>
            <a:endParaRPr lang="en-US" dirty="0"/>
          </a:p>
          <a:p>
            <a:r>
              <a:rPr lang="en-US" dirty="0"/>
              <a:t>Any new vision of end-of-life care must include greater involvement from physicians of every specialty …</a:t>
            </a:r>
            <a:br>
              <a:rPr lang="en-US" dirty="0"/>
            </a:br>
            <a:r>
              <a:rPr lang="en-US" dirty="0"/>
              <a:t/>
            </a:r>
            <a:br>
              <a:rPr lang="en-US" dirty="0"/>
            </a:br>
            <a:r>
              <a:rPr lang="en-US" dirty="0"/>
              <a:t>and the hospice movement must learn how to create and share that vision.</a:t>
            </a:r>
          </a:p>
        </p:txBody>
      </p:sp>
    </p:spTree>
    <p:extLst>
      <p:ext uri="{BB962C8B-B14F-4D97-AF65-F5344CB8AC3E}">
        <p14:creationId xmlns:p14="http://schemas.microsoft.com/office/powerpoint/2010/main" val="2243069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Obstacles to End-of-Life Care for Western Medical Physicians: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970364335"/>
              </p:ext>
            </p:extLst>
          </p:nvPr>
        </p:nvGraphicFramePr>
        <p:xfrm>
          <a:off x="273049" y="1327588"/>
          <a:ext cx="8594726" cy="5440637"/>
        </p:xfrm>
        <a:graphic>
          <a:graphicData uri="http://schemas.openxmlformats.org/drawingml/2006/table">
            <a:tbl>
              <a:tblPr firstRow="1" bandRow="1">
                <a:tableStyleId>{69CF1AB2-1976-4502-BF36-3FF5EA218861}</a:tableStyleId>
              </a:tblPr>
              <a:tblGrid>
                <a:gridCol w="4297363"/>
                <a:gridCol w="4297363"/>
              </a:tblGrid>
              <a:tr h="2691588">
                <a:tc>
                  <a:txBody>
                    <a:bodyPr/>
                    <a:lstStyle/>
                    <a:p>
                      <a:r>
                        <a:rPr lang="en-US" sz="2800" dirty="0" smtClean="0"/>
                        <a:t>4. Personal Experience</a:t>
                      </a:r>
                    </a:p>
                    <a:p>
                      <a:pPr marL="457200" indent="-457200">
                        <a:buFont typeface="Arial"/>
                        <a:buChar char="•"/>
                      </a:pPr>
                      <a:r>
                        <a:rPr lang="en-US" sz="2000" dirty="0" smtClean="0"/>
                        <a:t>Unhealed grief</a:t>
                      </a:r>
                    </a:p>
                    <a:p>
                      <a:pPr marL="457200" indent="-457200">
                        <a:buFont typeface="Arial"/>
                        <a:buChar char="•"/>
                      </a:pPr>
                      <a:r>
                        <a:rPr lang="en-US" sz="2000" dirty="0" smtClean="0"/>
                        <a:t>Denial</a:t>
                      </a:r>
                      <a:r>
                        <a:rPr lang="en-US" sz="2000" baseline="0" dirty="0" smtClean="0"/>
                        <a:t> of death</a:t>
                      </a:r>
                    </a:p>
                    <a:p>
                      <a:pPr marL="457200" indent="-457200">
                        <a:buFont typeface="Arial"/>
                        <a:buChar char="•"/>
                      </a:pPr>
                      <a:r>
                        <a:rPr lang="en-US" sz="2000" baseline="0" dirty="0" smtClean="0"/>
                        <a:t>Fear of the unknown</a:t>
                      </a:r>
                      <a:endParaRPr lang="en-US" sz="2000" dirty="0"/>
                    </a:p>
                  </a:txBody>
                  <a:tcPr/>
                </a:tc>
                <a:tc>
                  <a:txBody>
                    <a:bodyPr/>
                    <a:lstStyle/>
                    <a:p>
                      <a:pPr marL="0" indent="0" algn="l">
                        <a:buNone/>
                      </a:pPr>
                      <a:r>
                        <a:rPr lang="en-US" sz="2800" dirty="0" smtClean="0"/>
                        <a:t>1.</a:t>
                      </a:r>
                      <a:r>
                        <a:rPr lang="en-US" sz="2800" baseline="0" dirty="0" smtClean="0"/>
                        <a:t> The </a:t>
                      </a:r>
                      <a:r>
                        <a:rPr lang="en-US" sz="2800" dirty="0" smtClean="0"/>
                        <a:t>Science of Medicine</a:t>
                      </a:r>
                    </a:p>
                    <a:p>
                      <a:pPr marL="457200" indent="-457200" algn="l">
                        <a:buFont typeface="Arial"/>
                        <a:buChar char="•"/>
                      </a:pPr>
                      <a:r>
                        <a:rPr lang="en-US" sz="2000" baseline="0" dirty="0" smtClean="0"/>
                        <a:t>Measurable</a:t>
                      </a:r>
                    </a:p>
                    <a:p>
                      <a:pPr marL="457200" indent="-457200" algn="l">
                        <a:buFont typeface="Arial"/>
                        <a:buChar char="•"/>
                      </a:pPr>
                      <a:r>
                        <a:rPr lang="en-US" sz="2000" baseline="0" dirty="0" smtClean="0"/>
                        <a:t>Objective</a:t>
                      </a:r>
                    </a:p>
                    <a:p>
                      <a:pPr marL="457200" indent="-457200" algn="l">
                        <a:buFont typeface="Arial"/>
                        <a:buChar char="•"/>
                      </a:pPr>
                      <a:r>
                        <a:rPr lang="en-US" sz="2000" baseline="0" dirty="0" smtClean="0"/>
                        <a:t>Materialistic</a:t>
                      </a:r>
                    </a:p>
                    <a:p>
                      <a:pPr marL="457200" indent="-457200" algn="l">
                        <a:buFont typeface="Arial"/>
                        <a:buChar char="•"/>
                      </a:pPr>
                      <a:r>
                        <a:rPr lang="en-US" sz="2000" baseline="0" dirty="0" smtClean="0"/>
                        <a:t>Outcome oriented (Focus on “Cure”)</a:t>
                      </a:r>
                    </a:p>
                    <a:p>
                      <a:pPr marL="742950" indent="-742950">
                        <a:buAutoNum type="arabicPeriod"/>
                      </a:pPr>
                      <a:endParaRPr lang="en-US" sz="3600" dirty="0"/>
                    </a:p>
                  </a:txBody>
                  <a:tcPr/>
                </a:tc>
              </a:tr>
              <a:tr h="2749049">
                <a:tc>
                  <a:txBody>
                    <a:bodyPr/>
                    <a:lstStyle/>
                    <a:p>
                      <a:r>
                        <a:rPr lang="en-US" sz="2800" b="1" dirty="0" smtClean="0">
                          <a:latin typeface="+mn-lt"/>
                        </a:rPr>
                        <a:t>3. The Culture of Medicine</a:t>
                      </a:r>
                    </a:p>
                    <a:p>
                      <a:pPr marL="457200" indent="-457200">
                        <a:buFont typeface="Arial"/>
                        <a:buChar char="•"/>
                      </a:pPr>
                      <a:r>
                        <a:rPr lang="en-US" sz="2000" b="1" dirty="0" smtClean="0">
                          <a:latin typeface="+mn-lt"/>
                        </a:rPr>
                        <a:t>Hierarchical</a:t>
                      </a:r>
                    </a:p>
                    <a:p>
                      <a:pPr marL="457200" indent="-457200">
                        <a:buFont typeface="Arial"/>
                        <a:buChar char="•"/>
                      </a:pPr>
                      <a:r>
                        <a:rPr lang="en-US" sz="2000" b="1" dirty="0" smtClean="0">
                          <a:latin typeface="+mn-lt"/>
                        </a:rPr>
                        <a:t>Territorial and fragmented</a:t>
                      </a:r>
                    </a:p>
                    <a:p>
                      <a:pPr marL="457200" indent="-457200">
                        <a:buFont typeface="Arial"/>
                        <a:buChar char="•"/>
                      </a:pPr>
                      <a:r>
                        <a:rPr lang="en-US" sz="2000" b="1" dirty="0" smtClean="0">
                          <a:latin typeface="+mn-lt"/>
                        </a:rPr>
                        <a:t>Poor communication between disciplines</a:t>
                      </a:r>
                    </a:p>
                    <a:p>
                      <a:pPr marL="457200" indent="-457200">
                        <a:buFont typeface="Arial"/>
                        <a:buChar char="•"/>
                      </a:pPr>
                      <a:r>
                        <a:rPr lang="en-US" sz="2000" b="1" dirty="0" smtClean="0">
                          <a:latin typeface="+mn-lt"/>
                        </a:rPr>
                        <a:t>Unrealistic expectations (“Our job is to sustain life”)</a:t>
                      </a:r>
                    </a:p>
                    <a:p>
                      <a:pPr marL="0" indent="0">
                        <a:buFont typeface="Arial"/>
                        <a:buNone/>
                      </a:pPr>
                      <a:endParaRPr lang="en-US" sz="2000" b="1" dirty="0" smtClean="0">
                        <a:latin typeface="+mn-lt"/>
                      </a:endParaRPr>
                    </a:p>
                  </a:txBody>
                  <a:tcPr/>
                </a:tc>
                <a:tc>
                  <a:txBody>
                    <a:bodyPr/>
                    <a:lstStyle/>
                    <a:p>
                      <a:r>
                        <a:rPr lang="en-US" sz="2800" b="1" dirty="0" smtClean="0">
                          <a:latin typeface="+mn-lt"/>
                        </a:rPr>
                        <a:t>2. The System of Medicine</a:t>
                      </a:r>
                    </a:p>
                    <a:p>
                      <a:pPr marL="457200" indent="-457200">
                        <a:buFont typeface="Arial"/>
                        <a:buChar char="•"/>
                      </a:pPr>
                      <a:r>
                        <a:rPr lang="en-US" sz="2000" b="1" dirty="0" smtClean="0">
                          <a:latin typeface="+mn-lt"/>
                        </a:rPr>
                        <a:t>Time limitations</a:t>
                      </a:r>
                    </a:p>
                    <a:p>
                      <a:pPr marL="457200" indent="-457200">
                        <a:buFont typeface="Arial"/>
                        <a:buChar char="•"/>
                      </a:pPr>
                      <a:r>
                        <a:rPr lang="en-US" sz="2000" b="1" dirty="0" smtClean="0">
                          <a:latin typeface="+mn-lt"/>
                        </a:rPr>
                        <a:t>Lack of reimbursement</a:t>
                      </a:r>
                    </a:p>
                    <a:p>
                      <a:pPr marL="457200" indent="-457200">
                        <a:buFont typeface="Arial"/>
                        <a:buChar char="•"/>
                      </a:pPr>
                      <a:r>
                        <a:rPr lang="en-US" sz="2000" b="1" dirty="0" smtClean="0">
                          <a:latin typeface="+mn-lt"/>
                        </a:rPr>
                        <a:t>Medicare</a:t>
                      </a:r>
                      <a:r>
                        <a:rPr lang="en-US" sz="2000" b="1" baseline="0" dirty="0" smtClean="0">
                          <a:latin typeface="+mn-lt"/>
                        </a:rPr>
                        <a:t> regulations</a:t>
                      </a:r>
                    </a:p>
                    <a:p>
                      <a:pPr marL="457200" indent="-457200">
                        <a:buFont typeface="Arial"/>
                        <a:buChar char="•"/>
                      </a:pPr>
                      <a:r>
                        <a:rPr lang="en-US" sz="2000" b="1" baseline="0" dirty="0" smtClean="0">
                          <a:latin typeface="+mn-lt"/>
                        </a:rPr>
                        <a:t>Malpractice litigation</a:t>
                      </a:r>
                      <a:endParaRPr lang="en-US" sz="2000" b="1" dirty="0" smtClean="0">
                        <a:latin typeface="+mn-lt"/>
                      </a:endParaRPr>
                    </a:p>
                    <a:p>
                      <a:pPr marL="457200" indent="-457200">
                        <a:buFont typeface="Arial"/>
                        <a:buChar char="•"/>
                      </a:pPr>
                      <a:r>
                        <a:rPr lang="en-US" sz="2000" b="1" dirty="0" smtClean="0">
                          <a:latin typeface="+mn-lt"/>
                        </a:rPr>
                        <a:t>Lack of training in medical schools</a:t>
                      </a:r>
                    </a:p>
                  </a:txBody>
                  <a:tcPr/>
                </a:tc>
              </a:tr>
            </a:tbl>
          </a:graphicData>
        </a:graphic>
      </p:graphicFrame>
    </p:spTree>
    <p:extLst>
      <p:ext uri="{BB962C8B-B14F-4D97-AF65-F5344CB8AC3E}">
        <p14:creationId xmlns:p14="http://schemas.microsoft.com/office/powerpoint/2010/main" val="6384432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Difficulty engaging physicians in the end-of-life process creates</a:t>
            </a:r>
            <a:endParaRPr lang="en-US" dirty="0"/>
          </a:p>
        </p:txBody>
      </p:sp>
      <p:sp>
        <p:nvSpPr>
          <p:cNvPr id="3" name="Title 2"/>
          <p:cNvSpPr>
            <a:spLocks noGrp="1"/>
          </p:cNvSpPr>
          <p:nvPr>
            <p:ph type="title"/>
          </p:nvPr>
        </p:nvSpPr>
        <p:spPr/>
        <p:txBody>
          <a:bodyPr/>
          <a:lstStyle/>
          <a:p>
            <a:r>
              <a:rPr lang="en-US" dirty="0" smtClean="0"/>
              <a:t>The Problem</a:t>
            </a:r>
            <a:endParaRPr lang="en-US" dirty="0"/>
          </a:p>
        </p:txBody>
      </p:sp>
    </p:spTree>
    <p:extLst>
      <p:ext uri="{BB962C8B-B14F-4D97-AF65-F5344CB8AC3E}">
        <p14:creationId xmlns:p14="http://schemas.microsoft.com/office/powerpoint/2010/main" val="12837954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Engage Doctors in End-of-Life Care</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3805850966"/>
              </p:ext>
            </p:extLst>
          </p:nvPr>
        </p:nvGraphicFramePr>
        <p:xfrm>
          <a:off x="274638" y="1298575"/>
          <a:ext cx="8594726" cy="3870960"/>
        </p:xfrm>
        <a:graphic>
          <a:graphicData uri="http://schemas.openxmlformats.org/drawingml/2006/table">
            <a:tbl>
              <a:tblPr firstRow="1" bandRow="1">
                <a:tableStyleId>{5C22544A-7EE6-4342-B048-85BDC9FD1C3A}</a:tableStyleId>
              </a:tblPr>
              <a:tblGrid>
                <a:gridCol w="4297363"/>
                <a:gridCol w="4297363"/>
              </a:tblGrid>
              <a:tr h="370840">
                <a:tc>
                  <a:txBody>
                    <a:bodyPr/>
                    <a:lstStyle/>
                    <a:p>
                      <a:r>
                        <a:rPr lang="en-US" sz="2800" dirty="0" smtClean="0"/>
                        <a:t>Obstacle:</a:t>
                      </a:r>
                      <a:endParaRPr lang="en-US" sz="2800" dirty="0"/>
                    </a:p>
                  </a:txBody>
                  <a:tcPr/>
                </a:tc>
                <a:tc>
                  <a:txBody>
                    <a:bodyPr/>
                    <a:lstStyle/>
                    <a:p>
                      <a:r>
                        <a:rPr lang="en-US" sz="2800" dirty="0" smtClean="0"/>
                        <a:t>Solution:</a:t>
                      </a:r>
                      <a:endParaRPr lang="en-US" sz="2800" dirty="0"/>
                    </a:p>
                  </a:txBody>
                  <a:tcPr/>
                </a:tc>
              </a:tr>
              <a:tr h="370840">
                <a:tc>
                  <a:txBody>
                    <a:bodyPr/>
                    <a:lstStyle/>
                    <a:p>
                      <a:pPr marL="0" indent="0" algn="l">
                        <a:buNone/>
                      </a:pPr>
                      <a:r>
                        <a:rPr lang="en-US" sz="2800" b="1" baseline="0" dirty="0" smtClean="0"/>
                        <a:t>1. The </a:t>
                      </a:r>
                      <a:r>
                        <a:rPr lang="en-US" sz="2800" b="1" dirty="0" smtClean="0"/>
                        <a:t>Science of Medicine</a:t>
                      </a:r>
                    </a:p>
                    <a:p>
                      <a:pPr marL="457200" indent="-457200" algn="l">
                        <a:buFont typeface="Arial"/>
                        <a:buChar char="•"/>
                      </a:pPr>
                      <a:r>
                        <a:rPr lang="en-US" sz="2400" baseline="0" dirty="0" smtClean="0"/>
                        <a:t>Measurable</a:t>
                      </a:r>
                    </a:p>
                    <a:p>
                      <a:pPr marL="457200" indent="-457200" algn="l">
                        <a:buFont typeface="Arial"/>
                        <a:buChar char="•"/>
                      </a:pPr>
                      <a:r>
                        <a:rPr lang="en-US" sz="2400" baseline="0" dirty="0" smtClean="0"/>
                        <a:t>Objective</a:t>
                      </a:r>
                    </a:p>
                    <a:p>
                      <a:pPr marL="457200" indent="-457200" algn="l">
                        <a:buFont typeface="Arial"/>
                        <a:buChar char="•"/>
                      </a:pPr>
                      <a:r>
                        <a:rPr lang="en-US" sz="2400" baseline="0" dirty="0" smtClean="0"/>
                        <a:t>Materialistic</a:t>
                      </a:r>
                    </a:p>
                    <a:p>
                      <a:pPr marL="457200" indent="-457200" algn="l">
                        <a:buFont typeface="Arial"/>
                        <a:buChar char="•"/>
                      </a:pPr>
                      <a:r>
                        <a:rPr lang="en-US" sz="2400" baseline="0" dirty="0" smtClean="0"/>
                        <a:t>Outcome oriented (Focused on “Cure”)</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Arial"/>
                        <a:buChar char="•"/>
                        <a:tabLst/>
                        <a:defRPr/>
                      </a:pPr>
                      <a:r>
                        <a:rPr lang="en-US" sz="2400" baseline="0" dirty="0" smtClean="0"/>
                        <a:t>Offer scientific studies that show the value of hospice and palliative care and patient preferences for end-of-life*</a:t>
                      </a:r>
                    </a:p>
                    <a:p>
                      <a:pPr marL="457200" marR="0" indent="-457200" algn="l" defTabSz="914400" rtl="0" eaLnBrk="1" fontAlgn="auto" latinLnBrk="0" hangingPunct="1">
                        <a:lnSpc>
                          <a:spcPct val="100000"/>
                        </a:lnSpc>
                        <a:spcBef>
                          <a:spcPts val="0"/>
                        </a:spcBef>
                        <a:spcAft>
                          <a:spcPts val="0"/>
                        </a:spcAft>
                        <a:buClrTx/>
                        <a:buSzTx/>
                        <a:buFont typeface="Arial"/>
                        <a:buChar char="•"/>
                        <a:tabLst/>
                        <a:defRPr/>
                      </a:pPr>
                      <a:r>
                        <a:rPr lang="en-US" sz="2400" baseline="0" dirty="0" smtClean="0"/>
                        <a:t>Offer training in pain management</a:t>
                      </a:r>
                    </a:p>
                    <a:p>
                      <a:endParaRPr lang="en-US" dirty="0"/>
                    </a:p>
                  </a:txBody>
                  <a:tcPr/>
                </a:tc>
              </a:tr>
            </a:tbl>
          </a:graphicData>
        </a:graphic>
      </p:graphicFrame>
      <p:sp>
        <p:nvSpPr>
          <p:cNvPr id="3" name="TextBox 2"/>
          <p:cNvSpPr txBox="1"/>
          <p:nvPr/>
        </p:nvSpPr>
        <p:spPr>
          <a:xfrm>
            <a:off x="659172" y="5449427"/>
            <a:ext cx="7701057" cy="646331"/>
          </a:xfrm>
          <a:prstGeom prst="rect">
            <a:avLst/>
          </a:prstGeom>
          <a:noFill/>
        </p:spPr>
        <p:txBody>
          <a:bodyPr wrap="square" rtlCol="0">
            <a:spAutoFit/>
          </a:bodyPr>
          <a:lstStyle/>
          <a:p>
            <a:pPr algn="ctr"/>
            <a:r>
              <a:rPr lang="en-US" dirty="0" smtClean="0"/>
              <a:t>*Find a Bibliography of End-of-Life studies and articles on my website at</a:t>
            </a:r>
          </a:p>
          <a:p>
            <a:pPr algn="ctr"/>
            <a:r>
              <a:rPr lang="en-US" b="1" dirty="0" smtClean="0">
                <a:solidFill>
                  <a:schemeClr val="accent2"/>
                </a:solidFill>
              </a:rPr>
              <a:t>http://</a:t>
            </a:r>
            <a:r>
              <a:rPr lang="en-US" b="1" dirty="0" err="1" smtClean="0">
                <a:solidFill>
                  <a:schemeClr val="accent2"/>
                </a:solidFill>
              </a:rPr>
              <a:t>www.karenwyattmd.com</a:t>
            </a:r>
            <a:r>
              <a:rPr lang="en-US" b="1" dirty="0" smtClean="0">
                <a:solidFill>
                  <a:schemeClr val="accent2"/>
                </a:solidFill>
              </a:rPr>
              <a:t>/end-of-life</a:t>
            </a:r>
            <a:endParaRPr lang="en-US" b="1" dirty="0">
              <a:solidFill>
                <a:schemeClr val="accent2"/>
              </a:solidFill>
            </a:endParaRPr>
          </a:p>
        </p:txBody>
      </p:sp>
    </p:spTree>
    <p:extLst>
      <p:ext uri="{BB962C8B-B14F-4D97-AF65-F5344CB8AC3E}">
        <p14:creationId xmlns:p14="http://schemas.microsoft.com/office/powerpoint/2010/main" val="31816548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Engage Doctors in End-of-Life Care</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2096279559"/>
              </p:ext>
            </p:extLst>
          </p:nvPr>
        </p:nvGraphicFramePr>
        <p:xfrm>
          <a:off x="274638" y="1298575"/>
          <a:ext cx="8594726" cy="4328160"/>
        </p:xfrm>
        <a:graphic>
          <a:graphicData uri="http://schemas.openxmlformats.org/drawingml/2006/table">
            <a:tbl>
              <a:tblPr firstRow="1" bandRow="1">
                <a:tableStyleId>{5C22544A-7EE6-4342-B048-85BDC9FD1C3A}</a:tableStyleId>
              </a:tblPr>
              <a:tblGrid>
                <a:gridCol w="4297363"/>
                <a:gridCol w="4297363"/>
              </a:tblGrid>
              <a:tr h="370840">
                <a:tc>
                  <a:txBody>
                    <a:bodyPr/>
                    <a:lstStyle/>
                    <a:p>
                      <a:r>
                        <a:rPr lang="en-US" sz="2800" dirty="0" smtClean="0"/>
                        <a:t>Obstacle:</a:t>
                      </a:r>
                      <a:endParaRPr lang="en-US" sz="2800" dirty="0"/>
                    </a:p>
                  </a:txBody>
                  <a:tcPr/>
                </a:tc>
                <a:tc>
                  <a:txBody>
                    <a:bodyPr/>
                    <a:lstStyle/>
                    <a:p>
                      <a:r>
                        <a:rPr lang="en-US" sz="2800" dirty="0" smtClean="0"/>
                        <a:t>Solution:</a:t>
                      </a:r>
                      <a:endParaRPr lang="en-US" sz="2800" dirty="0"/>
                    </a:p>
                  </a:txBody>
                  <a:tcPr/>
                </a:tc>
              </a:tr>
              <a:tr h="370840">
                <a:tc>
                  <a:txBody>
                    <a:bodyPr/>
                    <a:lstStyle/>
                    <a:p>
                      <a:r>
                        <a:rPr lang="en-US" sz="2800" b="1" dirty="0" smtClean="0"/>
                        <a:t>2. The System of Medicine</a:t>
                      </a:r>
                    </a:p>
                    <a:p>
                      <a:pPr marL="457200" indent="-457200">
                        <a:buFont typeface="Arial"/>
                        <a:buChar char="•"/>
                      </a:pPr>
                      <a:r>
                        <a:rPr lang="en-US" sz="2400" dirty="0" smtClean="0"/>
                        <a:t>Time limitations</a:t>
                      </a:r>
                    </a:p>
                    <a:p>
                      <a:pPr marL="457200" indent="-457200">
                        <a:buFont typeface="Arial"/>
                        <a:buChar char="•"/>
                      </a:pPr>
                      <a:r>
                        <a:rPr lang="en-US" sz="2400" dirty="0" smtClean="0"/>
                        <a:t>Lack of reimbursement</a:t>
                      </a:r>
                    </a:p>
                    <a:p>
                      <a:pPr marL="457200" indent="-457200">
                        <a:buFont typeface="Arial"/>
                        <a:buChar char="•"/>
                      </a:pPr>
                      <a:r>
                        <a:rPr lang="en-US" sz="2400" dirty="0" smtClean="0"/>
                        <a:t>Medicare</a:t>
                      </a:r>
                      <a:r>
                        <a:rPr lang="en-US" sz="2400" baseline="0" dirty="0" smtClean="0"/>
                        <a:t> regulations</a:t>
                      </a:r>
                    </a:p>
                    <a:p>
                      <a:pPr marL="457200" indent="-457200">
                        <a:buFont typeface="Arial"/>
                        <a:buChar char="•"/>
                      </a:pPr>
                      <a:r>
                        <a:rPr lang="en-US" sz="2400" baseline="0" dirty="0" smtClean="0"/>
                        <a:t>Malpractice litigation</a:t>
                      </a:r>
                      <a:endParaRPr lang="en-US" sz="2400" dirty="0" smtClean="0"/>
                    </a:p>
                    <a:p>
                      <a:pPr marL="457200" indent="-457200">
                        <a:buFont typeface="Arial"/>
                        <a:buChar char="•"/>
                      </a:pPr>
                      <a:r>
                        <a:rPr lang="en-US" sz="2400" dirty="0" smtClean="0"/>
                        <a:t>Lack of training in medical schools</a:t>
                      </a:r>
                    </a:p>
                    <a:p>
                      <a:endParaRPr lang="en-US" sz="2400" dirty="0"/>
                    </a:p>
                  </a:txBody>
                  <a:tcPr/>
                </a:tc>
                <a:tc>
                  <a:txBody>
                    <a:bodyPr/>
                    <a:lstStyle/>
                    <a:p>
                      <a:pPr marL="342900" indent="-342900" algn="l">
                        <a:buFont typeface="Arial"/>
                        <a:buChar char="•"/>
                      </a:pPr>
                      <a:endParaRPr lang="en-US" sz="2800" baseline="0" dirty="0" smtClean="0"/>
                    </a:p>
                    <a:p>
                      <a:pPr marL="342900" indent="-342900" algn="l">
                        <a:buFont typeface="Arial"/>
                        <a:buChar char="•"/>
                      </a:pPr>
                      <a:r>
                        <a:rPr lang="en-US" sz="2400" baseline="0" dirty="0" smtClean="0"/>
                        <a:t>Provide patient education materials and resources on end-of-life care*</a:t>
                      </a:r>
                    </a:p>
                    <a:p>
                      <a:pPr marL="342900" indent="-342900" algn="l">
                        <a:buFont typeface="Arial"/>
                        <a:buChar char="•"/>
                      </a:pPr>
                      <a:r>
                        <a:rPr lang="en-US" sz="2400" baseline="0" dirty="0" smtClean="0"/>
                        <a:t>Offer to evaluate patients for appropriateness for admission</a:t>
                      </a:r>
                    </a:p>
                    <a:p>
                      <a:pPr marL="342900" indent="-342900" algn="l">
                        <a:buFont typeface="Arial"/>
                        <a:buChar char="•"/>
                      </a:pPr>
                      <a:r>
                        <a:rPr lang="en-US" sz="2400" baseline="0" dirty="0" smtClean="0"/>
                        <a:t>Offer trainings for office staff on dealing with terminal patients, grief</a:t>
                      </a:r>
                    </a:p>
                  </a:txBody>
                  <a:tcPr/>
                </a:tc>
              </a:tr>
            </a:tbl>
          </a:graphicData>
        </a:graphic>
      </p:graphicFrame>
      <p:sp>
        <p:nvSpPr>
          <p:cNvPr id="2" name="TextBox 1"/>
          <p:cNvSpPr txBox="1"/>
          <p:nvPr/>
        </p:nvSpPr>
        <p:spPr>
          <a:xfrm>
            <a:off x="627017" y="6076353"/>
            <a:ext cx="7701057" cy="646331"/>
          </a:xfrm>
          <a:prstGeom prst="rect">
            <a:avLst/>
          </a:prstGeom>
          <a:noFill/>
        </p:spPr>
        <p:txBody>
          <a:bodyPr wrap="square" rtlCol="0">
            <a:spAutoFit/>
          </a:bodyPr>
          <a:lstStyle/>
          <a:p>
            <a:pPr algn="ctr"/>
            <a:r>
              <a:rPr lang="en-US" dirty="0" smtClean="0"/>
              <a:t>*Find a list of resources on my website at</a:t>
            </a:r>
          </a:p>
          <a:p>
            <a:pPr algn="ctr"/>
            <a:r>
              <a:rPr lang="en-US" b="1" dirty="0" smtClean="0">
                <a:solidFill>
                  <a:schemeClr val="accent2"/>
                </a:solidFill>
              </a:rPr>
              <a:t>http://</a:t>
            </a:r>
            <a:r>
              <a:rPr lang="en-US" b="1" dirty="0" err="1" smtClean="0">
                <a:solidFill>
                  <a:schemeClr val="accent2"/>
                </a:solidFill>
              </a:rPr>
              <a:t>www.karenwyattmd.com</a:t>
            </a:r>
            <a:r>
              <a:rPr lang="en-US" b="1" dirty="0" smtClean="0">
                <a:solidFill>
                  <a:schemeClr val="accent2"/>
                </a:solidFill>
              </a:rPr>
              <a:t>/end-of-life</a:t>
            </a:r>
            <a:endParaRPr lang="en-US" b="1" dirty="0">
              <a:solidFill>
                <a:schemeClr val="accent2"/>
              </a:solidFill>
            </a:endParaRPr>
          </a:p>
        </p:txBody>
      </p:sp>
    </p:spTree>
    <p:extLst>
      <p:ext uri="{BB962C8B-B14F-4D97-AF65-F5344CB8AC3E}">
        <p14:creationId xmlns:p14="http://schemas.microsoft.com/office/powerpoint/2010/main" val="2985845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Resources for End-of-Life Issues</a:t>
            </a:r>
            <a:endParaRPr lang="en-US" dirty="0"/>
          </a:p>
        </p:txBody>
      </p:sp>
      <p:sp>
        <p:nvSpPr>
          <p:cNvPr id="3" name="Content Placeholder 2"/>
          <p:cNvSpPr>
            <a:spLocks noGrp="1"/>
          </p:cNvSpPr>
          <p:nvPr>
            <p:ph sz="quarter" idx="13"/>
          </p:nvPr>
        </p:nvSpPr>
        <p:spPr/>
        <p:txBody>
          <a:bodyPr/>
          <a:lstStyle/>
          <a:p>
            <a:pPr marL="342900" indent="-342900"/>
            <a:r>
              <a:rPr lang="en-US" b="1" dirty="0" smtClean="0"/>
              <a:t>The Conversation Project</a:t>
            </a:r>
            <a:r>
              <a:rPr lang="en-US" dirty="0" smtClean="0"/>
              <a:t>: offers a conversation “Starter Kit” to encourage families to discuss end-of-life issues. </a:t>
            </a:r>
            <a:r>
              <a:rPr lang="en-US" u="sng" dirty="0">
                <a:hlinkClick r:id="rId2"/>
              </a:rPr>
              <a:t>http://theconversationproject.org</a:t>
            </a:r>
            <a:r>
              <a:rPr lang="en-US" u="sng" dirty="0" smtClean="0">
                <a:hlinkClick r:id="rId2"/>
              </a:rPr>
              <a:t>/</a:t>
            </a:r>
            <a:endParaRPr lang="en-US" dirty="0" smtClean="0"/>
          </a:p>
          <a:p>
            <a:r>
              <a:rPr lang="en-US" b="1" dirty="0" smtClean="0"/>
              <a:t>Aging With Dignity: </a:t>
            </a:r>
            <a:r>
              <a:rPr lang="en-US" b="1" i="1" dirty="0" smtClean="0"/>
              <a:t>Five Wishes – </a:t>
            </a:r>
            <a:r>
              <a:rPr lang="en-US" dirty="0" smtClean="0"/>
              <a:t>a questionnaire that allows patients to record their medical, personal, emotional, and spiritual wishes for the end-of-life; can be used as an advanced directive </a:t>
            </a:r>
            <a:r>
              <a:rPr lang="en-US" u="sng" dirty="0">
                <a:hlinkClick r:id="rId3"/>
              </a:rPr>
              <a:t>http://www.agingwithdignity.org/</a:t>
            </a:r>
            <a:endParaRPr lang="en-US" dirty="0"/>
          </a:p>
          <a:p>
            <a:r>
              <a:rPr lang="en-US" dirty="0"/>
              <a:t> </a:t>
            </a:r>
            <a:r>
              <a:rPr lang="en-US" b="1" dirty="0" smtClean="0"/>
              <a:t>BE Ready: Checklist for End-of-Life Planning </a:t>
            </a:r>
            <a:r>
              <a:rPr lang="en-US" u="sng" dirty="0">
                <a:hlinkClick r:id="rId4"/>
              </a:rPr>
              <a:t>http://www.karenwyattmd.com/end-of-</a:t>
            </a:r>
            <a:r>
              <a:rPr lang="en-US" u="sng" dirty="0" smtClean="0">
                <a:hlinkClick r:id="rId4"/>
              </a:rPr>
              <a:t>life</a:t>
            </a:r>
            <a:endParaRPr lang="en-US" u="sng" dirty="0" smtClean="0"/>
          </a:p>
          <a:p>
            <a:r>
              <a:rPr lang="en-US" b="1" dirty="0" smtClean="0"/>
              <a:t>What Really Matters Radio Show: </a:t>
            </a:r>
            <a:r>
              <a:rPr lang="en-US" b="1" i="1" dirty="0" smtClean="0"/>
              <a:t>Lessons from the End-of-Life </a:t>
            </a:r>
            <a:r>
              <a:rPr lang="en-US" u="sng" dirty="0" smtClean="0">
                <a:hlinkClick r:id="rId5"/>
              </a:rPr>
              <a:t>http</a:t>
            </a:r>
            <a:r>
              <a:rPr lang="en-US" u="sng" dirty="0">
                <a:hlinkClick r:id="rId5"/>
              </a:rPr>
              <a:t>://whatreallymatters.srbroadcasting.com/</a:t>
            </a:r>
            <a:endParaRPr lang="en-US" dirty="0"/>
          </a:p>
          <a:p>
            <a:r>
              <a:rPr lang="en-US" b="1" dirty="0" smtClean="0"/>
              <a:t>End-of-Life University Interview Series: </a:t>
            </a:r>
            <a:r>
              <a:rPr lang="en-US" dirty="0" smtClean="0"/>
              <a:t>Free interviews with experts about end-of-life issues </a:t>
            </a:r>
            <a:r>
              <a:rPr lang="en-US" u="sng" dirty="0" smtClean="0">
                <a:hlinkClick r:id="rId6"/>
              </a:rPr>
              <a:t>http</a:t>
            </a:r>
            <a:r>
              <a:rPr lang="en-US" u="sng" dirty="0">
                <a:hlinkClick r:id="rId6"/>
              </a:rPr>
              <a:t>://eoluniversity.com</a:t>
            </a:r>
            <a:r>
              <a:rPr lang="en-US" dirty="0"/>
              <a:t> </a:t>
            </a:r>
            <a:endParaRPr lang="en-US" b="1" dirty="0" smtClean="0"/>
          </a:p>
          <a:p>
            <a:endParaRPr lang="en-US" dirty="0"/>
          </a:p>
          <a:p>
            <a:endParaRPr lang="en-US" dirty="0"/>
          </a:p>
        </p:txBody>
      </p:sp>
    </p:spTree>
    <p:extLst>
      <p:ext uri="{BB962C8B-B14F-4D97-AF65-F5344CB8AC3E}">
        <p14:creationId xmlns:p14="http://schemas.microsoft.com/office/powerpoint/2010/main" val="8612900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Engage Doctors in End-of-Life Care</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748695659"/>
              </p:ext>
            </p:extLst>
          </p:nvPr>
        </p:nvGraphicFramePr>
        <p:xfrm>
          <a:off x="274638" y="1298575"/>
          <a:ext cx="8594726" cy="5059680"/>
        </p:xfrm>
        <a:graphic>
          <a:graphicData uri="http://schemas.openxmlformats.org/drawingml/2006/table">
            <a:tbl>
              <a:tblPr firstRow="1" bandRow="1">
                <a:tableStyleId>{5C22544A-7EE6-4342-B048-85BDC9FD1C3A}</a:tableStyleId>
              </a:tblPr>
              <a:tblGrid>
                <a:gridCol w="4297363"/>
                <a:gridCol w="4297363"/>
              </a:tblGrid>
              <a:tr h="370840">
                <a:tc>
                  <a:txBody>
                    <a:bodyPr/>
                    <a:lstStyle/>
                    <a:p>
                      <a:r>
                        <a:rPr lang="en-US" sz="2800" dirty="0" smtClean="0"/>
                        <a:t>Obstacle:</a:t>
                      </a:r>
                      <a:endParaRPr lang="en-US" sz="2800" dirty="0"/>
                    </a:p>
                  </a:txBody>
                  <a:tcPr/>
                </a:tc>
                <a:tc>
                  <a:txBody>
                    <a:bodyPr/>
                    <a:lstStyle/>
                    <a:p>
                      <a:r>
                        <a:rPr lang="en-US" sz="2800" dirty="0" smtClean="0"/>
                        <a:t>Solution:</a:t>
                      </a:r>
                      <a:endParaRPr lang="en-US" sz="2800" dirty="0"/>
                    </a:p>
                  </a:txBody>
                  <a:tcPr/>
                </a:tc>
              </a:tr>
              <a:tr h="370840">
                <a:tc>
                  <a:txBody>
                    <a:bodyPr/>
                    <a:lstStyle/>
                    <a:p>
                      <a:r>
                        <a:rPr lang="en-US" sz="2800" b="1" dirty="0" smtClean="0"/>
                        <a:t>3. The Culture of Medicine</a:t>
                      </a:r>
                    </a:p>
                    <a:p>
                      <a:pPr marL="457200" indent="-457200">
                        <a:buFont typeface="Arial"/>
                        <a:buChar char="•"/>
                      </a:pPr>
                      <a:r>
                        <a:rPr lang="en-US" sz="2400" dirty="0" smtClean="0"/>
                        <a:t>Hierarchical</a:t>
                      </a:r>
                    </a:p>
                    <a:p>
                      <a:pPr marL="457200" indent="-457200">
                        <a:buFont typeface="Arial"/>
                        <a:buChar char="•"/>
                      </a:pPr>
                      <a:r>
                        <a:rPr lang="en-US" sz="2400" dirty="0" smtClean="0"/>
                        <a:t>Territorial and fragmented</a:t>
                      </a:r>
                    </a:p>
                    <a:p>
                      <a:pPr marL="457200" indent="-457200">
                        <a:buFont typeface="Arial"/>
                        <a:buChar char="•"/>
                      </a:pPr>
                      <a:r>
                        <a:rPr lang="en-US" sz="2400" dirty="0" smtClean="0"/>
                        <a:t>Poor communication between disciplines</a:t>
                      </a:r>
                    </a:p>
                    <a:p>
                      <a:pPr marL="457200" indent="-457200">
                        <a:buFont typeface="Arial"/>
                        <a:buChar char="•"/>
                      </a:pPr>
                      <a:r>
                        <a:rPr lang="en-US" sz="2400" dirty="0" smtClean="0"/>
                        <a:t>Unrealistic expectations (“Our job is to sustain life”)</a:t>
                      </a:r>
                    </a:p>
                    <a:p>
                      <a:pPr marL="0" indent="0">
                        <a:buFont typeface="Arial"/>
                        <a:buNone/>
                      </a:pPr>
                      <a:endParaRPr lang="en-US" sz="2800" dirty="0" smtClean="0"/>
                    </a:p>
                    <a:p>
                      <a:endParaRPr lang="en-US" sz="2800" dirty="0"/>
                    </a:p>
                  </a:txBody>
                  <a:tcPr/>
                </a:tc>
                <a:tc>
                  <a:txBody>
                    <a:bodyPr/>
                    <a:lstStyle/>
                    <a:p>
                      <a:pPr marL="342900" indent="-342900" algn="l">
                        <a:buFont typeface="Arial"/>
                        <a:buChar char="•"/>
                      </a:pPr>
                      <a:endParaRPr lang="en-US" sz="2800" dirty="0" smtClean="0"/>
                    </a:p>
                    <a:p>
                      <a:pPr marL="342900" indent="-342900" algn="l">
                        <a:buFont typeface="Arial"/>
                        <a:buChar char="•"/>
                      </a:pPr>
                      <a:r>
                        <a:rPr lang="en-US" sz="2400" dirty="0" smtClean="0"/>
                        <a:t>Offer rotations in hospice care</a:t>
                      </a:r>
                      <a:r>
                        <a:rPr lang="en-US" sz="2400" baseline="0" dirty="0" smtClean="0"/>
                        <a:t> for medical students</a:t>
                      </a:r>
                    </a:p>
                    <a:p>
                      <a:pPr marL="342900" indent="-342900" algn="l">
                        <a:buFont typeface="Arial"/>
                        <a:buChar char="•"/>
                      </a:pPr>
                      <a:r>
                        <a:rPr lang="en-US" sz="2400" baseline="0" dirty="0" smtClean="0"/>
                        <a:t>Provide CME lectures for medical providers on end-of-life issues and baby boomers</a:t>
                      </a:r>
                    </a:p>
                    <a:p>
                      <a:pPr marL="342900" indent="-342900" algn="l">
                        <a:buFont typeface="Arial"/>
                        <a:buChar char="•"/>
                      </a:pPr>
                      <a:r>
                        <a:rPr lang="en-US" sz="2400" b="0" baseline="0" dirty="0" smtClean="0">
                          <a:latin typeface="+mn-lt"/>
                        </a:rPr>
                        <a:t>Offer “Lunch and Learn” lectures for residents and interns about end-of-life issues</a:t>
                      </a:r>
                    </a:p>
                    <a:p>
                      <a:pPr marL="342900" indent="-342900" algn="l">
                        <a:buFont typeface="Arial"/>
                        <a:buChar char="•"/>
                      </a:pPr>
                      <a:r>
                        <a:rPr lang="en-US" sz="2400" b="0" baseline="0" dirty="0" smtClean="0">
                          <a:latin typeface="+mn-lt"/>
                        </a:rPr>
                        <a:t>Start a monthly “Death Café” discussion group</a:t>
                      </a:r>
                    </a:p>
                  </a:txBody>
                  <a:tcPr/>
                </a:tc>
              </a:tr>
            </a:tbl>
          </a:graphicData>
        </a:graphic>
      </p:graphicFrame>
    </p:spTree>
    <p:extLst>
      <p:ext uri="{BB962C8B-B14F-4D97-AF65-F5344CB8AC3E}">
        <p14:creationId xmlns:p14="http://schemas.microsoft.com/office/powerpoint/2010/main" val="615958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Engage Doctors in End-of-Life Care</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3319294178"/>
              </p:ext>
            </p:extLst>
          </p:nvPr>
        </p:nvGraphicFramePr>
        <p:xfrm>
          <a:off x="274638" y="1298575"/>
          <a:ext cx="8594726" cy="5059680"/>
        </p:xfrm>
        <a:graphic>
          <a:graphicData uri="http://schemas.openxmlformats.org/drawingml/2006/table">
            <a:tbl>
              <a:tblPr firstRow="1" bandRow="1">
                <a:tableStyleId>{5C22544A-7EE6-4342-B048-85BDC9FD1C3A}</a:tableStyleId>
              </a:tblPr>
              <a:tblGrid>
                <a:gridCol w="4297363"/>
                <a:gridCol w="4297363"/>
              </a:tblGrid>
              <a:tr h="370840">
                <a:tc>
                  <a:txBody>
                    <a:bodyPr/>
                    <a:lstStyle/>
                    <a:p>
                      <a:r>
                        <a:rPr lang="en-US" sz="2800" dirty="0" smtClean="0"/>
                        <a:t>Obstacle:</a:t>
                      </a:r>
                      <a:endParaRPr lang="en-US" sz="2800" dirty="0"/>
                    </a:p>
                  </a:txBody>
                  <a:tcPr/>
                </a:tc>
                <a:tc>
                  <a:txBody>
                    <a:bodyPr/>
                    <a:lstStyle/>
                    <a:p>
                      <a:r>
                        <a:rPr lang="en-US" sz="2800" dirty="0" smtClean="0"/>
                        <a:t>Solution:</a:t>
                      </a:r>
                      <a:endParaRPr lang="en-US" sz="2800" dirty="0"/>
                    </a:p>
                  </a:txBody>
                  <a:tcPr/>
                </a:tc>
              </a:tr>
              <a:tr h="370840">
                <a:tc>
                  <a:txBody>
                    <a:bodyPr/>
                    <a:lstStyle/>
                    <a:p>
                      <a:r>
                        <a:rPr lang="en-US" sz="2800" b="1" dirty="0" smtClean="0"/>
                        <a:t>4. Personal Experience</a:t>
                      </a:r>
                    </a:p>
                    <a:p>
                      <a:pPr marL="457200" indent="-457200">
                        <a:buFont typeface="Arial"/>
                        <a:buChar char="•"/>
                      </a:pPr>
                      <a:r>
                        <a:rPr lang="en-US" sz="2400" dirty="0" smtClean="0"/>
                        <a:t>Unhealed grief</a:t>
                      </a:r>
                    </a:p>
                    <a:p>
                      <a:pPr marL="457200" indent="-457200">
                        <a:buFont typeface="Arial"/>
                        <a:buChar char="•"/>
                      </a:pPr>
                      <a:r>
                        <a:rPr lang="en-US" sz="2400" dirty="0" smtClean="0"/>
                        <a:t>Denial</a:t>
                      </a:r>
                      <a:r>
                        <a:rPr lang="en-US" sz="2400" baseline="0" dirty="0" smtClean="0"/>
                        <a:t> of death</a:t>
                      </a:r>
                    </a:p>
                    <a:p>
                      <a:pPr marL="457200" indent="-457200">
                        <a:buFont typeface="Arial"/>
                        <a:buChar char="•"/>
                      </a:pPr>
                      <a:r>
                        <a:rPr lang="en-US" sz="2400" baseline="0" dirty="0" smtClean="0"/>
                        <a:t>Fear of the unknown</a:t>
                      </a:r>
                      <a:endParaRPr lang="en-US" sz="2400" dirty="0" smtClean="0"/>
                    </a:p>
                    <a:p>
                      <a:pPr marL="0" indent="0">
                        <a:buFont typeface="Arial"/>
                        <a:buNone/>
                      </a:pPr>
                      <a:endParaRPr lang="en-US" sz="2800" dirty="0" smtClean="0"/>
                    </a:p>
                    <a:p>
                      <a:endParaRPr lang="en-US" sz="2800" dirty="0"/>
                    </a:p>
                  </a:txBody>
                  <a:tcPr/>
                </a:tc>
                <a:tc>
                  <a:txBody>
                    <a:bodyPr/>
                    <a:lstStyle/>
                    <a:p>
                      <a:pPr marL="342900" indent="-342900" algn="l">
                        <a:buFont typeface="Arial"/>
                        <a:buChar char="•"/>
                      </a:pPr>
                      <a:endParaRPr lang="en-US" sz="2800" dirty="0" smtClean="0"/>
                    </a:p>
                    <a:p>
                      <a:pPr marL="342900" indent="-342900" algn="l">
                        <a:buFont typeface="Arial"/>
                        <a:buChar char="•"/>
                      </a:pPr>
                      <a:r>
                        <a:rPr lang="en-US" sz="2400" baseline="0" dirty="0" smtClean="0"/>
                        <a:t>Provide grief support for hospital and medical staffs</a:t>
                      </a:r>
                    </a:p>
                    <a:p>
                      <a:pPr marL="342900" indent="-342900" algn="l">
                        <a:buFont typeface="Arial"/>
                        <a:buChar char="•"/>
                      </a:pPr>
                      <a:r>
                        <a:rPr lang="en-US" sz="2400" baseline="0" dirty="0" smtClean="0"/>
                        <a:t>Offer annual  memorial service for all patients who have died</a:t>
                      </a:r>
                    </a:p>
                    <a:p>
                      <a:pPr marL="342900" indent="-342900" algn="l">
                        <a:buFont typeface="Arial"/>
                        <a:buChar char="•"/>
                      </a:pPr>
                      <a:r>
                        <a:rPr lang="en-US" sz="2400" baseline="0" dirty="0" smtClean="0"/>
                        <a:t>Tell stories of hospice patients and their families</a:t>
                      </a:r>
                    </a:p>
                    <a:p>
                      <a:pPr marL="342900" indent="-342900" algn="l">
                        <a:buFont typeface="Arial"/>
                        <a:buChar char="•"/>
                      </a:pPr>
                      <a:r>
                        <a:rPr lang="en-US" sz="2400" baseline="0" dirty="0" smtClean="0"/>
                        <a:t>Encourage hospitals to create “Death Rounds” to discuss difficult patient deaths</a:t>
                      </a:r>
                    </a:p>
                  </a:txBody>
                  <a:tcPr/>
                </a:tc>
              </a:tr>
            </a:tbl>
          </a:graphicData>
        </a:graphic>
      </p:graphicFrame>
    </p:spTree>
    <p:extLst>
      <p:ext uri="{BB962C8B-B14F-4D97-AF65-F5344CB8AC3E}">
        <p14:creationId xmlns:p14="http://schemas.microsoft.com/office/powerpoint/2010/main" val="20238265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Transform the Negative Attitudes: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147867790"/>
              </p:ext>
            </p:extLst>
          </p:nvPr>
        </p:nvGraphicFramePr>
        <p:xfrm>
          <a:off x="254001" y="1327588"/>
          <a:ext cx="8613775" cy="5440637"/>
        </p:xfrm>
        <a:graphic>
          <a:graphicData uri="http://schemas.openxmlformats.org/drawingml/2006/table">
            <a:tbl>
              <a:tblPr firstRow="1" bandRow="1">
                <a:tableStyleId>{69CF1AB2-1976-4502-BF36-3FF5EA218861}</a:tableStyleId>
              </a:tblPr>
              <a:tblGrid>
                <a:gridCol w="4316412"/>
                <a:gridCol w="4297363"/>
              </a:tblGrid>
              <a:tr h="2691588">
                <a:tc>
                  <a:txBody>
                    <a:bodyPr/>
                    <a:lstStyle/>
                    <a:p>
                      <a:r>
                        <a:rPr lang="en-US" sz="2800" dirty="0" smtClean="0"/>
                        <a:t>4. Personal Experience</a:t>
                      </a:r>
                      <a:endParaRPr lang="en-US" sz="2000" dirty="0" smtClean="0"/>
                    </a:p>
                    <a:p>
                      <a:pPr algn="ctr"/>
                      <a:r>
                        <a:rPr lang="en-US" sz="2000" dirty="0" smtClean="0"/>
                        <a:t>“Dying</a:t>
                      </a:r>
                      <a:r>
                        <a:rPr lang="en-US" sz="2000" baseline="0" dirty="0" smtClean="0"/>
                        <a:t> is a hopeless tragedy”</a:t>
                      </a:r>
                    </a:p>
                    <a:p>
                      <a:pPr algn="l"/>
                      <a:endParaRPr lang="en-US" sz="2000" baseline="0" dirty="0" smtClean="0"/>
                    </a:p>
                    <a:p>
                      <a:pPr algn="ctr"/>
                      <a:endParaRPr lang="en-US" sz="2000" baseline="0" dirty="0" smtClean="0"/>
                    </a:p>
                  </a:txBody>
                  <a:tcPr/>
                </a:tc>
                <a:tc>
                  <a:txBody>
                    <a:bodyPr/>
                    <a:lstStyle/>
                    <a:p>
                      <a:pPr marL="0" indent="0" algn="l">
                        <a:buNone/>
                      </a:pPr>
                      <a:r>
                        <a:rPr lang="en-US" sz="2800" baseline="0" dirty="0" smtClean="0"/>
                        <a:t>1. The </a:t>
                      </a:r>
                      <a:r>
                        <a:rPr lang="en-US" sz="2800" dirty="0" smtClean="0"/>
                        <a:t>Science of Medicine</a:t>
                      </a:r>
                      <a:endParaRPr lang="en-US" sz="2000" baseline="0" dirty="0" smtClean="0"/>
                    </a:p>
                    <a:p>
                      <a:pPr marL="0" indent="0" algn="ctr">
                        <a:buFont typeface="Arial"/>
                        <a:buNone/>
                      </a:pPr>
                      <a:r>
                        <a:rPr lang="en-US" sz="2000" baseline="0" dirty="0" smtClean="0"/>
                        <a:t>“Death is an unacceptable outcome”</a:t>
                      </a:r>
                    </a:p>
                    <a:p>
                      <a:pPr marL="0" indent="0" algn="ctr">
                        <a:buFont typeface="Arial"/>
                        <a:buNone/>
                      </a:pPr>
                      <a:endParaRPr lang="en-US" sz="2000" baseline="0" dirty="0" smtClean="0"/>
                    </a:p>
                    <a:p>
                      <a:pPr marL="0" indent="0" algn="ctr">
                        <a:buFont typeface="Arial"/>
                        <a:buNone/>
                      </a:pPr>
                      <a:endParaRPr lang="en-US" sz="2000" baseline="0" dirty="0" smtClean="0"/>
                    </a:p>
                  </a:txBody>
                  <a:tcPr/>
                </a:tc>
              </a:tr>
              <a:tr h="2749049">
                <a:tc>
                  <a:txBody>
                    <a:bodyPr/>
                    <a:lstStyle/>
                    <a:p>
                      <a:r>
                        <a:rPr lang="en-US" sz="2800" b="1" dirty="0" smtClean="0">
                          <a:latin typeface="+mn-lt"/>
                        </a:rPr>
                        <a:t>3. The Culture of Medicine</a:t>
                      </a:r>
                      <a:endParaRPr lang="en-US" sz="2000" b="1" dirty="0" smtClean="0">
                        <a:latin typeface="+mn-lt"/>
                      </a:endParaRPr>
                    </a:p>
                    <a:p>
                      <a:pPr marL="0" indent="0" algn="ctr">
                        <a:buFont typeface="Arial"/>
                        <a:buNone/>
                      </a:pPr>
                      <a:r>
                        <a:rPr lang="en-US" sz="2000" b="1" dirty="0" smtClean="0">
                          <a:latin typeface="+mn-lt"/>
                        </a:rPr>
                        <a:t>“Death is</a:t>
                      </a:r>
                      <a:r>
                        <a:rPr lang="en-US" sz="2000" b="1" baseline="0" dirty="0" smtClean="0">
                          <a:latin typeface="+mn-lt"/>
                        </a:rPr>
                        <a:t> a</a:t>
                      </a:r>
                      <a:r>
                        <a:rPr lang="en-US" sz="2000" b="1" dirty="0" smtClean="0">
                          <a:latin typeface="+mn-lt"/>
                        </a:rPr>
                        <a:t> failure”</a:t>
                      </a:r>
                    </a:p>
                    <a:p>
                      <a:pPr marL="0" indent="0" algn="ctr">
                        <a:buFont typeface="Arial"/>
                        <a:buNone/>
                      </a:pPr>
                      <a:endParaRPr lang="en-US" sz="2000" b="1" dirty="0" smtClean="0">
                        <a:latin typeface="+mn-lt"/>
                      </a:endParaRPr>
                    </a:p>
                  </a:txBody>
                  <a:tcPr/>
                </a:tc>
                <a:tc>
                  <a:txBody>
                    <a:bodyPr/>
                    <a:lstStyle/>
                    <a:p>
                      <a:r>
                        <a:rPr lang="en-US" sz="2800" b="1" dirty="0" smtClean="0">
                          <a:latin typeface="+mn-lt"/>
                        </a:rPr>
                        <a:t>2. The System of Medicine</a:t>
                      </a:r>
                      <a:endParaRPr lang="en-US" sz="2000" b="1" baseline="0" dirty="0" smtClean="0">
                        <a:latin typeface="+mn-lt"/>
                      </a:endParaRPr>
                    </a:p>
                    <a:p>
                      <a:pPr marL="0" indent="0" algn="ctr">
                        <a:buFont typeface="Arial"/>
                        <a:buNone/>
                      </a:pPr>
                      <a:r>
                        <a:rPr lang="en-US" sz="2000" b="1" baseline="0" dirty="0" smtClean="0">
                          <a:latin typeface="+mn-lt"/>
                        </a:rPr>
                        <a:t>“Death and dying are not important”</a:t>
                      </a:r>
                    </a:p>
                    <a:p>
                      <a:pPr marL="0" indent="0" algn="ctr">
                        <a:buFont typeface="Arial"/>
                        <a:buNone/>
                      </a:pPr>
                      <a:endParaRPr lang="en-US" sz="2000" b="1" baseline="0" dirty="0" smtClean="0">
                        <a:latin typeface="+mn-lt"/>
                      </a:endParaRPr>
                    </a:p>
                  </a:txBody>
                  <a:tcPr/>
                </a:tc>
              </a:tr>
            </a:tbl>
          </a:graphicData>
        </a:graphic>
      </p:graphicFrame>
    </p:spTree>
    <p:extLst>
      <p:ext uri="{BB962C8B-B14F-4D97-AF65-F5344CB8AC3E}">
        <p14:creationId xmlns:p14="http://schemas.microsoft.com/office/powerpoint/2010/main" val="23449406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Transform the Negative Attitudes: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194283153"/>
              </p:ext>
            </p:extLst>
          </p:nvPr>
        </p:nvGraphicFramePr>
        <p:xfrm>
          <a:off x="254001" y="1327588"/>
          <a:ext cx="8613775" cy="5440637"/>
        </p:xfrm>
        <a:graphic>
          <a:graphicData uri="http://schemas.openxmlformats.org/drawingml/2006/table">
            <a:tbl>
              <a:tblPr firstRow="1" bandRow="1">
                <a:tableStyleId>{69CF1AB2-1976-4502-BF36-3FF5EA218861}</a:tableStyleId>
              </a:tblPr>
              <a:tblGrid>
                <a:gridCol w="4316412"/>
                <a:gridCol w="4297363"/>
              </a:tblGrid>
              <a:tr h="2691588">
                <a:tc>
                  <a:txBody>
                    <a:bodyPr/>
                    <a:lstStyle/>
                    <a:p>
                      <a:r>
                        <a:rPr lang="en-US" sz="2800" dirty="0" smtClean="0"/>
                        <a:t>4. Personal Experience</a:t>
                      </a:r>
                      <a:endParaRPr lang="en-US" sz="2000" dirty="0" smtClean="0"/>
                    </a:p>
                    <a:p>
                      <a:pPr algn="ctr"/>
                      <a:r>
                        <a:rPr lang="en-US" sz="2000" dirty="0" smtClean="0"/>
                        <a:t>“Dying</a:t>
                      </a:r>
                      <a:r>
                        <a:rPr lang="en-US" sz="2000" baseline="0" dirty="0" smtClean="0"/>
                        <a:t> is a hopeless tragedy”</a:t>
                      </a:r>
                    </a:p>
                    <a:p>
                      <a:pPr algn="l"/>
                      <a:endParaRPr lang="en-US" sz="2000" baseline="0" dirty="0" smtClean="0"/>
                    </a:p>
                  </a:txBody>
                  <a:tcPr/>
                </a:tc>
                <a:tc>
                  <a:txBody>
                    <a:bodyPr/>
                    <a:lstStyle/>
                    <a:p>
                      <a:pPr marL="0" indent="0" algn="l">
                        <a:buNone/>
                      </a:pPr>
                      <a:r>
                        <a:rPr lang="en-US" sz="2800" baseline="0" dirty="0" smtClean="0"/>
                        <a:t>1. The </a:t>
                      </a:r>
                      <a:r>
                        <a:rPr lang="en-US" sz="2800" dirty="0" smtClean="0"/>
                        <a:t>Science of Medicine</a:t>
                      </a:r>
                      <a:endParaRPr lang="en-US" sz="2000" baseline="0" dirty="0" smtClean="0"/>
                    </a:p>
                    <a:p>
                      <a:pPr marL="0" indent="0" algn="ctr">
                        <a:buFont typeface="Arial"/>
                        <a:buNone/>
                      </a:pPr>
                      <a:r>
                        <a:rPr lang="en-US" sz="2000" baseline="0" dirty="0" smtClean="0"/>
                        <a:t>“Death is an unacceptable outcome”</a:t>
                      </a:r>
                    </a:p>
                    <a:p>
                      <a:pPr marL="0" indent="0" algn="ctr">
                        <a:buFont typeface="Arial"/>
                        <a:buNone/>
                      </a:pPr>
                      <a:endParaRPr lang="en-US" sz="2000" baseline="0" dirty="0" smtClean="0"/>
                    </a:p>
                    <a:p>
                      <a:pPr marL="0" indent="0" algn="ctr">
                        <a:buFont typeface="Arial"/>
                        <a:buNone/>
                      </a:pPr>
                      <a:r>
                        <a:rPr lang="en-US" sz="2800" baseline="0" dirty="0" smtClean="0">
                          <a:latin typeface="Wingdings"/>
                          <a:ea typeface="Wingdings"/>
                          <a:cs typeface="Wingdings"/>
                          <a:sym typeface="Wingdings"/>
                        </a:rPr>
                        <a:t></a:t>
                      </a:r>
                    </a:p>
                    <a:p>
                      <a:pPr marL="0" indent="0" algn="ctr">
                        <a:buFont typeface="Arial"/>
                        <a:buNone/>
                      </a:pPr>
                      <a:endParaRPr lang="en-US" sz="1800" baseline="0" dirty="0" smtClean="0">
                        <a:latin typeface="Wingdings"/>
                        <a:ea typeface="Wingdings"/>
                        <a:cs typeface="Wingdings"/>
                        <a:sym typeface="Wingdings"/>
                      </a:endParaRPr>
                    </a:p>
                    <a:p>
                      <a:pPr marL="0" indent="0" algn="ctr">
                        <a:buFont typeface="Arial"/>
                        <a:buNone/>
                      </a:pPr>
                      <a:r>
                        <a:rPr lang="en-US" sz="2800" baseline="0" dirty="0" smtClean="0">
                          <a:latin typeface="Wingdings"/>
                          <a:ea typeface="Wingdings"/>
                          <a:cs typeface="Wingdings"/>
                          <a:sym typeface="Wingdings"/>
                        </a:rPr>
                        <a:t>“</a:t>
                      </a:r>
                      <a:r>
                        <a:rPr lang="en-US" sz="2800" baseline="0" dirty="0" smtClean="0">
                          <a:latin typeface="+mj-lt"/>
                          <a:ea typeface="Wingdings"/>
                          <a:cs typeface="Wingdings"/>
                          <a:sym typeface="Wingdings"/>
                        </a:rPr>
                        <a:t>Death is inevitable”</a:t>
                      </a:r>
                      <a:endParaRPr lang="en-US" sz="2800" baseline="0" dirty="0" smtClean="0"/>
                    </a:p>
                  </a:txBody>
                  <a:tcPr/>
                </a:tc>
              </a:tr>
              <a:tr h="2749049">
                <a:tc>
                  <a:txBody>
                    <a:bodyPr/>
                    <a:lstStyle/>
                    <a:p>
                      <a:r>
                        <a:rPr lang="en-US" sz="2800" b="1" dirty="0" smtClean="0">
                          <a:latin typeface="+mn-lt"/>
                        </a:rPr>
                        <a:t>3. The Culture of Medicine</a:t>
                      </a:r>
                      <a:endParaRPr lang="en-US" sz="2000" b="1" dirty="0" smtClean="0">
                        <a:latin typeface="+mn-lt"/>
                      </a:endParaRPr>
                    </a:p>
                    <a:p>
                      <a:pPr marL="0" indent="0" algn="ctr">
                        <a:buFont typeface="Arial"/>
                        <a:buNone/>
                      </a:pPr>
                      <a:r>
                        <a:rPr lang="en-US" sz="2000" b="1" dirty="0" smtClean="0">
                          <a:latin typeface="+mn-lt"/>
                        </a:rPr>
                        <a:t>“Death is</a:t>
                      </a:r>
                      <a:r>
                        <a:rPr lang="en-US" sz="2000" b="1" baseline="0" dirty="0" smtClean="0">
                          <a:latin typeface="+mn-lt"/>
                        </a:rPr>
                        <a:t> a</a:t>
                      </a:r>
                      <a:r>
                        <a:rPr lang="en-US" sz="2000" b="1" dirty="0" smtClean="0">
                          <a:latin typeface="+mn-lt"/>
                        </a:rPr>
                        <a:t> failure”</a:t>
                      </a:r>
                    </a:p>
                  </a:txBody>
                  <a:tcPr/>
                </a:tc>
                <a:tc>
                  <a:txBody>
                    <a:bodyPr/>
                    <a:lstStyle/>
                    <a:p>
                      <a:r>
                        <a:rPr lang="en-US" sz="2800" b="1" dirty="0" smtClean="0">
                          <a:latin typeface="+mn-lt"/>
                        </a:rPr>
                        <a:t>2. The System of Medicine</a:t>
                      </a:r>
                      <a:endParaRPr lang="en-US" sz="2000" b="1" baseline="0" dirty="0" smtClean="0">
                        <a:latin typeface="+mn-lt"/>
                      </a:endParaRPr>
                    </a:p>
                    <a:p>
                      <a:pPr marL="0" indent="0" algn="ctr">
                        <a:buFont typeface="Arial"/>
                        <a:buNone/>
                      </a:pPr>
                      <a:r>
                        <a:rPr lang="en-US" sz="2000" b="1" baseline="0" dirty="0" smtClean="0">
                          <a:latin typeface="+mn-lt"/>
                        </a:rPr>
                        <a:t>“Death and dying are not important”</a:t>
                      </a:r>
                    </a:p>
                    <a:p>
                      <a:pPr marL="0" indent="0" algn="ctr">
                        <a:buFont typeface="Arial"/>
                        <a:buNone/>
                      </a:pPr>
                      <a:endParaRPr lang="en-US" sz="2000" b="1" baseline="0" dirty="0" smtClean="0">
                        <a:latin typeface="+mn-lt"/>
                      </a:endParaRPr>
                    </a:p>
                  </a:txBody>
                  <a:tcPr/>
                </a:tc>
              </a:tr>
            </a:tbl>
          </a:graphicData>
        </a:graphic>
      </p:graphicFrame>
    </p:spTree>
    <p:extLst>
      <p:ext uri="{BB962C8B-B14F-4D97-AF65-F5344CB8AC3E}">
        <p14:creationId xmlns:p14="http://schemas.microsoft.com/office/powerpoint/2010/main" val="27815381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Transform the Negative Attitudes: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12642981"/>
              </p:ext>
            </p:extLst>
          </p:nvPr>
        </p:nvGraphicFramePr>
        <p:xfrm>
          <a:off x="254001" y="1327588"/>
          <a:ext cx="8613775" cy="5440637"/>
        </p:xfrm>
        <a:graphic>
          <a:graphicData uri="http://schemas.openxmlformats.org/drawingml/2006/table">
            <a:tbl>
              <a:tblPr firstRow="1" bandRow="1">
                <a:tableStyleId>{69CF1AB2-1976-4502-BF36-3FF5EA218861}</a:tableStyleId>
              </a:tblPr>
              <a:tblGrid>
                <a:gridCol w="4316412"/>
                <a:gridCol w="4297363"/>
              </a:tblGrid>
              <a:tr h="2691588">
                <a:tc>
                  <a:txBody>
                    <a:bodyPr/>
                    <a:lstStyle/>
                    <a:p>
                      <a:r>
                        <a:rPr lang="en-US" sz="2800" dirty="0" smtClean="0"/>
                        <a:t>4. Personal Experience</a:t>
                      </a:r>
                      <a:endParaRPr lang="en-US" sz="2000" dirty="0" smtClean="0"/>
                    </a:p>
                    <a:p>
                      <a:pPr algn="ctr"/>
                      <a:r>
                        <a:rPr lang="en-US" sz="2000" dirty="0" smtClean="0"/>
                        <a:t>“Dying</a:t>
                      </a:r>
                      <a:r>
                        <a:rPr lang="en-US" sz="2000" baseline="0" dirty="0" smtClean="0"/>
                        <a:t> is a hopeless tragedy”</a:t>
                      </a:r>
                    </a:p>
                    <a:p>
                      <a:pPr algn="l"/>
                      <a:endParaRPr lang="en-US" sz="2000" baseline="0" dirty="0" smtClean="0"/>
                    </a:p>
                  </a:txBody>
                  <a:tcPr/>
                </a:tc>
                <a:tc>
                  <a:txBody>
                    <a:bodyPr/>
                    <a:lstStyle/>
                    <a:p>
                      <a:pPr marL="0" indent="0" algn="l">
                        <a:buNone/>
                      </a:pPr>
                      <a:r>
                        <a:rPr lang="en-US" sz="2800" baseline="0" dirty="0" smtClean="0"/>
                        <a:t>1. The </a:t>
                      </a:r>
                      <a:r>
                        <a:rPr lang="en-US" sz="2800" dirty="0" smtClean="0"/>
                        <a:t>Science of Medicine</a:t>
                      </a:r>
                      <a:endParaRPr lang="en-US" sz="2000" baseline="0" dirty="0" smtClean="0"/>
                    </a:p>
                    <a:p>
                      <a:pPr marL="0" indent="0" algn="ctr">
                        <a:buFont typeface="Arial"/>
                        <a:buNone/>
                      </a:pPr>
                      <a:r>
                        <a:rPr lang="en-US" sz="2000" baseline="0" dirty="0" smtClean="0"/>
                        <a:t>“Death is an unacceptable outcome”</a:t>
                      </a:r>
                    </a:p>
                    <a:p>
                      <a:pPr marL="0" indent="0" algn="ctr">
                        <a:buFont typeface="Arial"/>
                        <a:buNone/>
                      </a:pPr>
                      <a:endParaRPr lang="en-US" sz="2000" baseline="0" dirty="0" smtClean="0"/>
                    </a:p>
                    <a:p>
                      <a:pPr marL="0" indent="0" algn="ctr">
                        <a:buFont typeface="Arial"/>
                        <a:buNone/>
                      </a:pPr>
                      <a:r>
                        <a:rPr lang="en-US" sz="2800" baseline="0" dirty="0" smtClean="0">
                          <a:latin typeface="Wingdings"/>
                          <a:ea typeface="Wingdings"/>
                          <a:cs typeface="Wingdings"/>
                          <a:sym typeface="Wingdings"/>
                        </a:rPr>
                        <a:t></a:t>
                      </a:r>
                    </a:p>
                    <a:p>
                      <a:pPr marL="0" indent="0" algn="ctr">
                        <a:buFont typeface="Arial"/>
                        <a:buNone/>
                      </a:pPr>
                      <a:endParaRPr lang="en-US" sz="1800" baseline="0" dirty="0" smtClean="0">
                        <a:latin typeface="Wingdings"/>
                        <a:ea typeface="Wingdings"/>
                        <a:cs typeface="Wingdings"/>
                        <a:sym typeface="Wingdings"/>
                      </a:endParaRPr>
                    </a:p>
                    <a:p>
                      <a:pPr marL="0" indent="0" algn="ctr">
                        <a:buFont typeface="Arial"/>
                        <a:buNone/>
                      </a:pPr>
                      <a:r>
                        <a:rPr lang="en-US" sz="2800" baseline="0" dirty="0" smtClean="0">
                          <a:latin typeface="Wingdings"/>
                          <a:ea typeface="Wingdings"/>
                          <a:cs typeface="Wingdings"/>
                          <a:sym typeface="Wingdings"/>
                        </a:rPr>
                        <a:t>“</a:t>
                      </a:r>
                      <a:r>
                        <a:rPr lang="en-US" sz="2800" baseline="0" dirty="0" smtClean="0">
                          <a:latin typeface="+mj-lt"/>
                          <a:ea typeface="Wingdings"/>
                          <a:cs typeface="Wingdings"/>
                          <a:sym typeface="Wingdings"/>
                        </a:rPr>
                        <a:t>Death is inevitable”</a:t>
                      </a:r>
                      <a:endParaRPr lang="en-US" sz="2800" baseline="0" dirty="0" smtClean="0"/>
                    </a:p>
                  </a:txBody>
                  <a:tcPr/>
                </a:tc>
              </a:tr>
              <a:tr h="2749049">
                <a:tc>
                  <a:txBody>
                    <a:bodyPr/>
                    <a:lstStyle/>
                    <a:p>
                      <a:r>
                        <a:rPr lang="en-US" sz="2800" b="1" dirty="0" smtClean="0">
                          <a:latin typeface="+mn-lt"/>
                        </a:rPr>
                        <a:t>3. The Culture of Medicine</a:t>
                      </a:r>
                      <a:endParaRPr lang="en-US" sz="2000" b="1" dirty="0" smtClean="0">
                        <a:latin typeface="+mn-lt"/>
                      </a:endParaRPr>
                    </a:p>
                    <a:p>
                      <a:pPr marL="0" indent="0" algn="ctr">
                        <a:buFont typeface="Arial"/>
                        <a:buNone/>
                      </a:pPr>
                      <a:r>
                        <a:rPr lang="en-US" sz="2000" b="1" dirty="0" smtClean="0">
                          <a:latin typeface="+mn-lt"/>
                        </a:rPr>
                        <a:t>“Death is</a:t>
                      </a:r>
                      <a:r>
                        <a:rPr lang="en-US" sz="2000" b="1" baseline="0" dirty="0" smtClean="0">
                          <a:latin typeface="+mn-lt"/>
                        </a:rPr>
                        <a:t> a</a:t>
                      </a:r>
                      <a:r>
                        <a:rPr lang="en-US" sz="2000" b="1" dirty="0" smtClean="0">
                          <a:latin typeface="+mn-lt"/>
                        </a:rPr>
                        <a:t> failure”</a:t>
                      </a:r>
                    </a:p>
                    <a:p>
                      <a:pPr marL="0" indent="0" algn="ctr">
                        <a:buFont typeface="Arial"/>
                        <a:buNone/>
                      </a:pPr>
                      <a:endParaRPr lang="en-US" sz="2000" b="1" dirty="0" smtClean="0">
                        <a:latin typeface="+mn-lt"/>
                      </a:endParaRPr>
                    </a:p>
                  </a:txBody>
                  <a:tcPr/>
                </a:tc>
                <a:tc>
                  <a:txBody>
                    <a:bodyPr/>
                    <a:lstStyle/>
                    <a:p>
                      <a:r>
                        <a:rPr lang="en-US" sz="2800" b="1" dirty="0" smtClean="0">
                          <a:latin typeface="+mn-lt"/>
                        </a:rPr>
                        <a:t>2. The System of Medicine</a:t>
                      </a:r>
                      <a:endParaRPr lang="en-US" sz="2000" b="1" baseline="0" dirty="0" smtClean="0">
                        <a:latin typeface="+mn-lt"/>
                      </a:endParaRPr>
                    </a:p>
                    <a:p>
                      <a:pPr marL="0" indent="0" algn="ctr">
                        <a:buFont typeface="Arial"/>
                        <a:buNone/>
                      </a:pPr>
                      <a:r>
                        <a:rPr lang="en-US" sz="2000" b="1" baseline="0" dirty="0" smtClean="0">
                          <a:latin typeface="+mn-lt"/>
                        </a:rPr>
                        <a:t>“Death and dying are not important”</a:t>
                      </a:r>
                    </a:p>
                    <a:p>
                      <a:pPr marL="0" indent="0" algn="ctr">
                        <a:buFont typeface="Arial"/>
                        <a:buNone/>
                      </a:pPr>
                      <a:endParaRPr lang="en-US" sz="2000" b="1" baseline="0" dirty="0" smtClean="0">
                        <a:latin typeface="+mn-lt"/>
                      </a:endParaRPr>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2800" baseline="0" dirty="0" smtClean="0">
                          <a:latin typeface="Wingdings"/>
                          <a:ea typeface="Wingdings"/>
                          <a:cs typeface="Wingdings"/>
                          <a:sym typeface="Wingdings"/>
                        </a:rPr>
                        <a:t></a:t>
                      </a:r>
                    </a:p>
                    <a:p>
                      <a:pPr marL="0" marR="0" indent="0" algn="ctr" defTabSz="914400" rtl="0" eaLnBrk="1" fontAlgn="auto" latinLnBrk="0" hangingPunct="1">
                        <a:lnSpc>
                          <a:spcPct val="100000"/>
                        </a:lnSpc>
                        <a:spcBef>
                          <a:spcPts val="0"/>
                        </a:spcBef>
                        <a:spcAft>
                          <a:spcPts val="0"/>
                        </a:spcAft>
                        <a:buClrTx/>
                        <a:buSzTx/>
                        <a:buFont typeface="Arial"/>
                        <a:buNone/>
                        <a:tabLst/>
                        <a:defRPr/>
                      </a:pPr>
                      <a:endParaRPr lang="en-US" sz="1800" baseline="0" dirty="0" smtClean="0">
                        <a:latin typeface="Wingdings"/>
                        <a:ea typeface="Wingdings"/>
                        <a:cs typeface="Wingdings"/>
                        <a:sym typeface="Wingdings"/>
                      </a:endParaRPr>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2800" b="1" baseline="0" dirty="0" smtClean="0">
                          <a:latin typeface="+mj-lt"/>
                          <a:ea typeface="Wingdings"/>
                          <a:cs typeface="Wingdings"/>
                          <a:sym typeface="Wingdings"/>
                        </a:rPr>
                        <a:t>“Death makes life more precious”</a:t>
                      </a:r>
                    </a:p>
                  </a:txBody>
                  <a:tcPr/>
                </a:tc>
              </a:tr>
            </a:tbl>
          </a:graphicData>
        </a:graphic>
      </p:graphicFrame>
    </p:spTree>
    <p:extLst>
      <p:ext uri="{BB962C8B-B14F-4D97-AF65-F5344CB8AC3E}">
        <p14:creationId xmlns:p14="http://schemas.microsoft.com/office/powerpoint/2010/main" val="13977885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Transform the Negative Attitudes: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571677676"/>
              </p:ext>
            </p:extLst>
          </p:nvPr>
        </p:nvGraphicFramePr>
        <p:xfrm>
          <a:off x="254001" y="1327588"/>
          <a:ext cx="8613775" cy="5440637"/>
        </p:xfrm>
        <a:graphic>
          <a:graphicData uri="http://schemas.openxmlformats.org/drawingml/2006/table">
            <a:tbl>
              <a:tblPr firstRow="1" bandRow="1">
                <a:tableStyleId>{69CF1AB2-1976-4502-BF36-3FF5EA218861}</a:tableStyleId>
              </a:tblPr>
              <a:tblGrid>
                <a:gridCol w="4316412"/>
                <a:gridCol w="4297363"/>
              </a:tblGrid>
              <a:tr h="2691588">
                <a:tc>
                  <a:txBody>
                    <a:bodyPr/>
                    <a:lstStyle/>
                    <a:p>
                      <a:r>
                        <a:rPr lang="en-US" sz="2800" dirty="0" smtClean="0"/>
                        <a:t>4. Personal Experience</a:t>
                      </a:r>
                      <a:endParaRPr lang="en-US" sz="2000" dirty="0" smtClean="0"/>
                    </a:p>
                    <a:p>
                      <a:pPr algn="ctr"/>
                      <a:r>
                        <a:rPr lang="en-US" sz="2000" dirty="0" smtClean="0"/>
                        <a:t>“Dying</a:t>
                      </a:r>
                      <a:r>
                        <a:rPr lang="en-US" sz="2000" baseline="0" dirty="0" smtClean="0"/>
                        <a:t> is a hopeless tragedy”</a:t>
                      </a:r>
                    </a:p>
                    <a:p>
                      <a:pPr algn="l"/>
                      <a:endParaRPr lang="en-US" sz="2000" baseline="0" dirty="0" smtClean="0"/>
                    </a:p>
                  </a:txBody>
                  <a:tcPr/>
                </a:tc>
                <a:tc>
                  <a:txBody>
                    <a:bodyPr/>
                    <a:lstStyle/>
                    <a:p>
                      <a:pPr marL="0" indent="0" algn="l">
                        <a:buNone/>
                      </a:pPr>
                      <a:r>
                        <a:rPr lang="en-US" sz="2800" baseline="0" dirty="0" smtClean="0"/>
                        <a:t>1. The </a:t>
                      </a:r>
                      <a:r>
                        <a:rPr lang="en-US" sz="2800" dirty="0" smtClean="0"/>
                        <a:t>Science of Medicine</a:t>
                      </a:r>
                      <a:endParaRPr lang="en-US" sz="2000" baseline="0" dirty="0" smtClean="0"/>
                    </a:p>
                    <a:p>
                      <a:pPr marL="0" indent="0" algn="ctr">
                        <a:buFont typeface="Arial"/>
                        <a:buNone/>
                      </a:pPr>
                      <a:r>
                        <a:rPr lang="en-US" sz="2000" baseline="0" dirty="0" smtClean="0"/>
                        <a:t>“Death is an unacceptable outcome”</a:t>
                      </a:r>
                    </a:p>
                    <a:p>
                      <a:pPr marL="0" indent="0" algn="ctr">
                        <a:buFont typeface="Arial"/>
                        <a:buNone/>
                      </a:pPr>
                      <a:endParaRPr lang="en-US" sz="2000" baseline="0" dirty="0" smtClean="0"/>
                    </a:p>
                    <a:p>
                      <a:pPr marL="0" indent="0" algn="ctr">
                        <a:buFont typeface="Arial"/>
                        <a:buNone/>
                      </a:pPr>
                      <a:r>
                        <a:rPr lang="en-US" sz="2800" baseline="0" dirty="0" smtClean="0">
                          <a:latin typeface="Wingdings"/>
                          <a:ea typeface="Wingdings"/>
                          <a:cs typeface="Wingdings"/>
                          <a:sym typeface="Wingdings"/>
                        </a:rPr>
                        <a:t></a:t>
                      </a:r>
                    </a:p>
                    <a:p>
                      <a:pPr marL="0" indent="0" algn="ctr">
                        <a:buFont typeface="Arial"/>
                        <a:buNone/>
                      </a:pPr>
                      <a:endParaRPr lang="en-US" sz="1800" baseline="0" dirty="0" smtClean="0">
                        <a:latin typeface="Wingdings"/>
                        <a:ea typeface="Wingdings"/>
                        <a:cs typeface="Wingdings"/>
                        <a:sym typeface="Wingdings"/>
                      </a:endParaRPr>
                    </a:p>
                    <a:p>
                      <a:pPr marL="0" indent="0" algn="ctr">
                        <a:buFont typeface="Arial"/>
                        <a:buNone/>
                      </a:pPr>
                      <a:r>
                        <a:rPr lang="en-US" sz="2800" baseline="0" dirty="0" smtClean="0">
                          <a:latin typeface="Wingdings"/>
                          <a:ea typeface="Wingdings"/>
                          <a:cs typeface="Wingdings"/>
                          <a:sym typeface="Wingdings"/>
                        </a:rPr>
                        <a:t>“</a:t>
                      </a:r>
                      <a:r>
                        <a:rPr lang="en-US" sz="2800" baseline="0" dirty="0" smtClean="0">
                          <a:latin typeface="+mj-lt"/>
                          <a:ea typeface="Wingdings"/>
                          <a:cs typeface="Wingdings"/>
                          <a:sym typeface="Wingdings"/>
                        </a:rPr>
                        <a:t>Death is inevitable”</a:t>
                      </a:r>
                      <a:endParaRPr lang="en-US" sz="2800" baseline="0" dirty="0" smtClean="0"/>
                    </a:p>
                  </a:txBody>
                  <a:tcPr/>
                </a:tc>
              </a:tr>
              <a:tr h="2749049">
                <a:tc>
                  <a:txBody>
                    <a:bodyPr/>
                    <a:lstStyle/>
                    <a:p>
                      <a:r>
                        <a:rPr lang="en-US" sz="2800" b="1" dirty="0" smtClean="0">
                          <a:latin typeface="+mn-lt"/>
                        </a:rPr>
                        <a:t>3. The Culture of Medicine</a:t>
                      </a:r>
                      <a:endParaRPr lang="en-US" sz="2000" b="1" dirty="0" smtClean="0">
                        <a:latin typeface="+mn-lt"/>
                      </a:endParaRPr>
                    </a:p>
                    <a:p>
                      <a:pPr marL="0" indent="0" algn="ctr">
                        <a:buFont typeface="Arial"/>
                        <a:buNone/>
                      </a:pPr>
                      <a:r>
                        <a:rPr lang="en-US" sz="2000" b="1" dirty="0" smtClean="0">
                          <a:latin typeface="+mn-lt"/>
                        </a:rPr>
                        <a:t>“Death is</a:t>
                      </a:r>
                      <a:r>
                        <a:rPr lang="en-US" sz="2000" b="1" baseline="0" dirty="0" smtClean="0">
                          <a:latin typeface="+mn-lt"/>
                        </a:rPr>
                        <a:t> a</a:t>
                      </a:r>
                      <a:r>
                        <a:rPr lang="en-US" sz="2000" b="1" dirty="0" smtClean="0">
                          <a:latin typeface="+mn-lt"/>
                        </a:rPr>
                        <a:t> failure”</a:t>
                      </a:r>
                    </a:p>
                    <a:p>
                      <a:pPr marL="0" indent="0" algn="ctr">
                        <a:buFont typeface="Arial"/>
                        <a:buNone/>
                      </a:pPr>
                      <a:endParaRPr lang="en-US" sz="2000" b="1" dirty="0" smtClean="0">
                        <a:latin typeface="+mn-lt"/>
                      </a:endParaRPr>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2800" baseline="0" dirty="0" smtClean="0">
                          <a:latin typeface="Wingdings"/>
                          <a:ea typeface="Wingdings"/>
                          <a:cs typeface="Wingdings"/>
                          <a:sym typeface="Wingdings"/>
                        </a:rPr>
                        <a:t></a:t>
                      </a:r>
                    </a:p>
                    <a:p>
                      <a:pPr marL="0" marR="0" indent="0" algn="ctr" defTabSz="914400" rtl="0" eaLnBrk="1" fontAlgn="auto" latinLnBrk="0" hangingPunct="1">
                        <a:lnSpc>
                          <a:spcPct val="100000"/>
                        </a:lnSpc>
                        <a:spcBef>
                          <a:spcPts val="0"/>
                        </a:spcBef>
                        <a:spcAft>
                          <a:spcPts val="0"/>
                        </a:spcAft>
                        <a:buClrTx/>
                        <a:buSzTx/>
                        <a:buFont typeface="Arial"/>
                        <a:buNone/>
                        <a:tabLst/>
                        <a:defRPr/>
                      </a:pPr>
                      <a:endParaRPr lang="en-US" sz="1800" baseline="0" dirty="0" smtClean="0">
                        <a:latin typeface="Wingdings"/>
                        <a:ea typeface="Wingdings"/>
                        <a:cs typeface="Wingdings"/>
                        <a:sym typeface="Wingdings"/>
                      </a:endParaRPr>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2800" b="1" baseline="0" dirty="0" smtClean="0">
                          <a:latin typeface="+mj-lt"/>
                          <a:ea typeface="Wingdings"/>
                          <a:cs typeface="Wingdings"/>
                          <a:sym typeface="Wingdings"/>
                        </a:rPr>
                        <a:t>“Death is a mystery”</a:t>
                      </a:r>
                      <a:endParaRPr lang="en-US" sz="2000" b="1" dirty="0" smtClean="0">
                        <a:latin typeface="+mn-lt"/>
                      </a:endParaRPr>
                    </a:p>
                  </a:txBody>
                  <a:tcPr/>
                </a:tc>
                <a:tc>
                  <a:txBody>
                    <a:bodyPr/>
                    <a:lstStyle/>
                    <a:p>
                      <a:r>
                        <a:rPr lang="en-US" sz="2800" b="1" dirty="0" smtClean="0">
                          <a:latin typeface="+mn-lt"/>
                        </a:rPr>
                        <a:t>2. The System of Medicine</a:t>
                      </a:r>
                      <a:endParaRPr lang="en-US" sz="2000" b="1" baseline="0" dirty="0" smtClean="0">
                        <a:latin typeface="+mn-lt"/>
                      </a:endParaRPr>
                    </a:p>
                    <a:p>
                      <a:pPr marL="0" indent="0" algn="ctr">
                        <a:buFont typeface="Arial"/>
                        <a:buNone/>
                      </a:pPr>
                      <a:r>
                        <a:rPr lang="en-US" sz="2000" b="1" baseline="0" dirty="0" smtClean="0">
                          <a:latin typeface="+mn-lt"/>
                        </a:rPr>
                        <a:t>“Death and dying are not important”</a:t>
                      </a:r>
                    </a:p>
                    <a:p>
                      <a:pPr marL="0" indent="0" algn="ctr">
                        <a:buFont typeface="Arial"/>
                        <a:buNone/>
                      </a:pPr>
                      <a:endParaRPr lang="en-US" sz="2000" b="1" baseline="0" dirty="0" smtClean="0">
                        <a:latin typeface="+mn-lt"/>
                      </a:endParaRPr>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2800" baseline="0" dirty="0" smtClean="0">
                          <a:latin typeface="Wingdings"/>
                          <a:ea typeface="Wingdings"/>
                          <a:cs typeface="Wingdings"/>
                          <a:sym typeface="Wingdings"/>
                        </a:rPr>
                        <a:t></a:t>
                      </a:r>
                    </a:p>
                    <a:p>
                      <a:pPr marL="0" marR="0" indent="0" algn="ctr" defTabSz="914400" rtl="0" eaLnBrk="1" fontAlgn="auto" latinLnBrk="0" hangingPunct="1">
                        <a:lnSpc>
                          <a:spcPct val="100000"/>
                        </a:lnSpc>
                        <a:spcBef>
                          <a:spcPts val="0"/>
                        </a:spcBef>
                        <a:spcAft>
                          <a:spcPts val="0"/>
                        </a:spcAft>
                        <a:buClrTx/>
                        <a:buSzTx/>
                        <a:buFont typeface="Arial"/>
                        <a:buNone/>
                        <a:tabLst/>
                        <a:defRPr/>
                      </a:pPr>
                      <a:endParaRPr lang="en-US" sz="1800" baseline="0" dirty="0" smtClean="0">
                        <a:latin typeface="Wingdings"/>
                        <a:ea typeface="Wingdings"/>
                        <a:cs typeface="Wingdings"/>
                        <a:sym typeface="Wingdings"/>
                      </a:endParaRPr>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2800" b="1" baseline="0" dirty="0" smtClean="0">
                          <a:latin typeface="+mj-lt"/>
                          <a:ea typeface="Wingdings"/>
                          <a:cs typeface="Wingdings"/>
                          <a:sym typeface="Wingdings"/>
                        </a:rPr>
                        <a:t>“Death makes life more precious”</a:t>
                      </a:r>
                    </a:p>
                  </a:txBody>
                  <a:tcPr/>
                </a:tc>
              </a:tr>
            </a:tbl>
          </a:graphicData>
        </a:graphic>
      </p:graphicFrame>
    </p:spTree>
    <p:extLst>
      <p:ext uri="{BB962C8B-B14F-4D97-AF65-F5344CB8AC3E}">
        <p14:creationId xmlns:p14="http://schemas.microsoft.com/office/powerpoint/2010/main" val="34368415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Transform the Negative Attitudes: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967329233"/>
              </p:ext>
            </p:extLst>
          </p:nvPr>
        </p:nvGraphicFramePr>
        <p:xfrm>
          <a:off x="254001" y="1327588"/>
          <a:ext cx="8613775" cy="5583689"/>
        </p:xfrm>
        <a:graphic>
          <a:graphicData uri="http://schemas.openxmlformats.org/drawingml/2006/table">
            <a:tbl>
              <a:tblPr firstRow="1" bandRow="1">
                <a:tableStyleId>{69CF1AB2-1976-4502-BF36-3FF5EA218861}</a:tableStyleId>
              </a:tblPr>
              <a:tblGrid>
                <a:gridCol w="4316412"/>
                <a:gridCol w="4297363"/>
              </a:tblGrid>
              <a:tr h="2691588">
                <a:tc>
                  <a:txBody>
                    <a:bodyPr/>
                    <a:lstStyle/>
                    <a:p>
                      <a:r>
                        <a:rPr lang="en-US" sz="2800" dirty="0" smtClean="0"/>
                        <a:t>4. Personal Experience</a:t>
                      </a:r>
                      <a:endParaRPr lang="en-US" sz="2000" dirty="0" smtClean="0"/>
                    </a:p>
                    <a:p>
                      <a:pPr algn="ctr"/>
                      <a:r>
                        <a:rPr lang="en-US" sz="2000" dirty="0" smtClean="0"/>
                        <a:t>“Dying</a:t>
                      </a:r>
                      <a:r>
                        <a:rPr lang="en-US" sz="2000" baseline="0" dirty="0" smtClean="0"/>
                        <a:t> is a hopeless tragedy”</a:t>
                      </a:r>
                    </a:p>
                    <a:p>
                      <a:pPr algn="l"/>
                      <a:endParaRPr lang="en-US" sz="20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Wingdings"/>
                          <a:ea typeface="Wingdings"/>
                          <a:cs typeface="Wingdings"/>
                          <a:sym typeface="Wingdings"/>
                        </a:rPr>
                        <a:t></a:t>
                      </a:r>
                      <a:endParaRPr lang="en-US" sz="1800" baseline="0" dirty="0" smtClean="0">
                        <a:latin typeface="Wingdings"/>
                        <a:ea typeface="Wingdings"/>
                        <a:cs typeface="Wingdings"/>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mj-lt"/>
                          <a:ea typeface="Wingdings"/>
                          <a:cs typeface="Wingdings"/>
                          <a:sym typeface="Wingdings"/>
                        </a:rPr>
                        <a:t>“Dying provides an opportunity for transformation”</a:t>
                      </a:r>
                    </a:p>
                  </a:txBody>
                  <a:tcPr/>
                </a:tc>
                <a:tc>
                  <a:txBody>
                    <a:bodyPr/>
                    <a:lstStyle/>
                    <a:p>
                      <a:pPr marL="0" indent="0" algn="l">
                        <a:buNone/>
                      </a:pPr>
                      <a:r>
                        <a:rPr lang="en-US" sz="2800" baseline="0" dirty="0" smtClean="0"/>
                        <a:t>1. The </a:t>
                      </a:r>
                      <a:r>
                        <a:rPr lang="en-US" sz="2800" dirty="0" smtClean="0"/>
                        <a:t>Science of Medicine</a:t>
                      </a:r>
                      <a:endParaRPr lang="en-US" sz="2000" baseline="0" dirty="0" smtClean="0"/>
                    </a:p>
                    <a:p>
                      <a:pPr marL="0" indent="0" algn="ctr">
                        <a:buFont typeface="Arial"/>
                        <a:buNone/>
                      </a:pPr>
                      <a:r>
                        <a:rPr lang="en-US" sz="2000" baseline="0" dirty="0" smtClean="0"/>
                        <a:t>“Death is an unacceptable outcome”</a:t>
                      </a:r>
                    </a:p>
                    <a:p>
                      <a:pPr marL="0" indent="0" algn="ctr">
                        <a:buFont typeface="Arial"/>
                        <a:buNone/>
                      </a:pPr>
                      <a:endParaRPr lang="en-US" sz="2000" baseline="0" dirty="0" smtClean="0"/>
                    </a:p>
                    <a:p>
                      <a:pPr marL="0" indent="0" algn="ctr">
                        <a:buFont typeface="Arial"/>
                        <a:buNone/>
                      </a:pPr>
                      <a:r>
                        <a:rPr lang="en-US" sz="2800" baseline="0" dirty="0" smtClean="0">
                          <a:latin typeface="Wingdings"/>
                          <a:ea typeface="Wingdings"/>
                          <a:cs typeface="Wingdings"/>
                          <a:sym typeface="Wingdings"/>
                        </a:rPr>
                        <a:t></a:t>
                      </a:r>
                    </a:p>
                    <a:p>
                      <a:pPr marL="0" indent="0" algn="ctr">
                        <a:buFont typeface="Arial"/>
                        <a:buNone/>
                      </a:pPr>
                      <a:endParaRPr lang="en-US" sz="1800" baseline="0" dirty="0" smtClean="0">
                        <a:latin typeface="Wingdings"/>
                        <a:ea typeface="Wingdings"/>
                        <a:cs typeface="Wingdings"/>
                        <a:sym typeface="Wingdings"/>
                      </a:endParaRPr>
                    </a:p>
                    <a:p>
                      <a:pPr marL="0" indent="0" algn="ctr">
                        <a:buFont typeface="Arial"/>
                        <a:buNone/>
                      </a:pPr>
                      <a:r>
                        <a:rPr lang="en-US" sz="2800" baseline="0" dirty="0" smtClean="0">
                          <a:latin typeface="Wingdings"/>
                          <a:ea typeface="Wingdings"/>
                          <a:cs typeface="Wingdings"/>
                          <a:sym typeface="Wingdings"/>
                        </a:rPr>
                        <a:t>“</a:t>
                      </a:r>
                      <a:r>
                        <a:rPr lang="en-US" sz="2800" baseline="0" dirty="0" smtClean="0">
                          <a:latin typeface="+mj-lt"/>
                          <a:ea typeface="Wingdings"/>
                          <a:cs typeface="Wingdings"/>
                          <a:sym typeface="Wingdings"/>
                        </a:rPr>
                        <a:t>Death is inevitable”</a:t>
                      </a:r>
                      <a:endParaRPr lang="en-US" sz="2800" baseline="0" dirty="0" smtClean="0"/>
                    </a:p>
                  </a:txBody>
                  <a:tcPr/>
                </a:tc>
              </a:tr>
              <a:tr h="2749049">
                <a:tc>
                  <a:txBody>
                    <a:bodyPr/>
                    <a:lstStyle/>
                    <a:p>
                      <a:r>
                        <a:rPr lang="en-US" sz="2800" b="1" dirty="0" smtClean="0">
                          <a:latin typeface="+mn-lt"/>
                        </a:rPr>
                        <a:t>3. The Culture of Medicine</a:t>
                      </a:r>
                      <a:endParaRPr lang="en-US" sz="2000" b="1" dirty="0" smtClean="0">
                        <a:latin typeface="+mn-lt"/>
                      </a:endParaRPr>
                    </a:p>
                    <a:p>
                      <a:pPr marL="0" indent="0" algn="ctr">
                        <a:buFont typeface="Arial"/>
                        <a:buNone/>
                      </a:pPr>
                      <a:r>
                        <a:rPr lang="en-US" sz="2000" b="1" dirty="0" smtClean="0">
                          <a:latin typeface="+mn-lt"/>
                        </a:rPr>
                        <a:t>“Death is</a:t>
                      </a:r>
                      <a:r>
                        <a:rPr lang="en-US" sz="2000" b="1" baseline="0" dirty="0" smtClean="0">
                          <a:latin typeface="+mn-lt"/>
                        </a:rPr>
                        <a:t> a</a:t>
                      </a:r>
                      <a:r>
                        <a:rPr lang="en-US" sz="2000" b="1" dirty="0" smtClean="0">
                          <a:latin typeface="+mn-lt"/>
                        </a:rPr>
                        <a:t> failure”</a:t>
                      </a:r>
                    </a:p>
                    <a:p>
                      <a:pPr marL="0" indent="0" algn="ctr">
                        <a:buFont typeface="Arial"/>
                        <a:buNone/>
                      </a:pPr>
                      <a:endParaRPr lang="en-US" sz="2000" b="1" dirty="0" smtClean="0">
                        <a:latin typeface="+mn-lt"/>
                      </a:endParaRPr>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2800" baseline="0" dirty="0" smtClean="0">
                          <a:latin typeface="Wingdings"/>
                          <a:ea typeface="Wingdings"/>
                          <a:cs typeface="Wingdings"/>
                          <a:sym typeface="Wingdings"/>
                        </a:rPr>
                        <a:t></a:t>
                      </a:r>
                    </a:p>
                    <a:p>
                      <a:pPr marL="0" marR="0" indent="0" algn="ctr" defTabSz="914400" rtl="0" eaLnBrk="1" fontAlgn="auto" latinLnBrk="0" hangingPunct="1">
                        <a:lnSpc>
                          <a:spcPct val="100000"/>
                        </a:lnSpc>
                        <a:spcBef>
                          <a:spcPts val="0"/>
                        </a:spcBef>
                        <a:spcAft>
                          <a:spcPts val="0"/>
                        </a:spcAft>
                        <a:buClrTx/>
                        <a:buSzTx/>
                        <a:buFont typeface="Arial"/>
                        <a:buNone/>
                        <a:tabLst/>
                        <a:defRPr/>
                      </a:pPr>
                      <a:endParaRPr lang="en-US" sz="1800" baseline="0" dirty="0" smtClean="0">
                        <a:latin typeface="Wingdings"/>
                        <a:ea typeface="Wingdings"/>
                        <a:cs typeface="Wingdings"/>
                        <a:sym typeface="Wingdings"/>
                      </a:endParaRPr>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2800" b="1" baseline="0" dirty="0" smtClean="0">
                          <a:latin typeface="+mj-lt"/>
                          <a:ea typeface="Wingdings"/>
                          <a:cs typeface="Wingdings"/>
                          <a:sym typeface="Wingdings"/>
                        </a:rPr>
                        <a:t>“Death is a mystery”</a:t>
                      </a:r>
                      <a:endParaRPr lang="en-US" sz="2000" b="1" dirty="0" smtClean="0">
                        <a:latin typeface="+mn-lt"/>
                      </a:endParaRPr>
                    </a:p>
                  </a:txBody>
                  <a:tcPr/>
                </a:tc>
                <a:tc>
                  <a:txBody>
                    <a:bodyPr/>
                    <a:lstStyle/>
                    <a:p>
                      <a:r>
                        <a:rPr lang="en-US" sz="2800" b="1" dirty="0" smtClean="0">
                          <a:latin typeface="+mn-lt"/>
                        </a:rPr>
                        <a:t>2. The System of Medicine</a:t>
                      </a:r>
                      <a:endParaRPr lang="en-US" sz="2000" b="1" baseline="0" dirty="0" smtClean="0">
                        <a:latin typeface="+mn-lt"/>
                      </a:endParaRPr>
                    </a:p>
                    <a:p>
                      <a:pPr marL="0" indent="0" algn="ctr">
                        <a:buFont typeface="Arial"/>
                        <a:buNone/>
                      </a:pPr>
                      <a:r>
                        <a:rPr lang="en-US" sz="2000" b="1" baseline="0" dirty="0" smtClean="0">
                          <a:latin typeface="+mn-lt"/>
                        </a:rPr>
                        <a:t>“Death and dying are not important”</a:t>
                      </a:r>
                    </a:p>
                    <a:p>
                      <a:pPr marL="0" indent="0" algn="ctr">
                        <a:buFont typeface="Arial"/>
                        <a:buNone/>
                      </a:pPr>
                      <a:endParaRPr lang="en-US" sz="2000" b="1" baseline="0" dirty="0" smtClean="0">
                        <a:latin typeface="+mn-lt"/>
                      </a:endParaRPr>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2800" baseline="0" dirty="0" smtClean="0">
                          <a:latin typeface="Wingdings"/>
                          <a:ea typeface="Wingdings"/>
                          <a:cs typeface="Wingdings"/>
                          <a:sym typeface="Wingdings"/>
                        </a:rPr>
                        <a:t></a:t>
                      </a:r>
                    </a:p>
                    <a:p>
                      <a:pPr marL="0" marR="0" indent="0" algn="ctr" defTabSz="914400" rtl="0" eaLnBrk="1" fontAlgn="auto" latinLnBrk="0" hangingPunct="1">
                        <a:lnSpc>
                          <a:spcPct val="100000"/>
                        </a:lnSpc>
                        <a:spcBef>
                          <a:spcPts val="0"/>
                        </a:spcBef>
                        <a:spcAft>
                          <a:spcPts val="0"/>
                        </a:spcAft>
                        <a:buClrTx/>
                        <a:buSzTx/>
                        <a:buFont typeface="Arial"/>
                        <a:buNone/>
                        <a:tabLst/>
                        <a:defRPr/>
                      </a:pPr>
                      <a:endParaRPr lang="en-US" sz="1800" baseline="0" dirty="0" smtClean="0">
                        <a:latin typeface="Wingdings"/>
                        <a:ea typeface="Wingdings"/>
                        <a:cs typeface="Wingdings"/>
                        <a:sym typeface="Wingdings"/>
                      </a:endParaRPr>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2800" b="1" baseline="0" dirty="0" smtClean="0">
                          <a:latin typeface="+mj-lt"/>
                          <a:ea typeface="Wingdings"/>
                          <a:cs typeface="Wingdings"/>
                          <a:sym typeface="Wingdings"/>
                        </a:rPr>
                        <a:t>“Death makes life more precious”</a:t>
                      </a:r>
                    </a:p>
                  </a:txBody>
                  <a:tcPr/>
                </a:tc>
              </a:tr>
            </a:tbl>
          </a:graphicData>
        </a:graphic>
      </p:graphicFrame>
    </p:spTree>
    <p:extLst>
      <p:ext uri="{BB962C8B-B14F-4D97-AF65-F5344CB8AC3E}">
        <p14:creationId xmlns:p14="http://schemas.microsoft.com/office/powerpoint/2010/main" val="39049028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Physicians Reluctant to Engage in End-of-life Care – Unmet Needs of Patients</a:t>
            </a:r>
            <a:endParaRPr lang="en-US" dirty="0"/>
          </a:p>
        </p:txBody>
      </p:sp>
      <p:sp>
        <p:nvSpPr>
          <p:cNvPr id="3" name="Content Placeholder 2"/>
          <p:cNvSpPr>
            <a:spLocks noGrp="1"/>
          </p:cNvSpPr>
          <p:nvPr>
            <p:ph sz="quarter" idx="13"/>
          </p:nvPr>
        </p:nvSpPr>
        <p:spPr/>
        <p:txBody>
          <a:bodyPr/>
          <a:lstStyle/>
          <a:p>
            <a:pPr marL="0" indent="0">
              <a:buNone/>
            </a:pPr>
            <a:endParaRPr lang="en-US" dirty="0" smtClean="0"/>
          </a:p>
          <a:p>
            <a:pPr marL="0" indent="0">
              <a:buNone/>
            </a:pPr>
            <a:r>
              <a:rPr lang="en-US" sz="2400" dirty="0" smtClean="0"/>
              <a:t>2011 Nebraska End-of-Life Survey Results:</a:t>
            </a:r>
          </a:p>
          <a:p>
            <a:pPr marL="0" indent="0">
              <a:buNone/>
            </a:pPr>
            <a:endParaRPr lang="en-US" dirty="0" smtClean="0"/>
          </a:p>
          <a:p>
            <a:pPr marL="0" indent="0">
              <a:buNone/>
            </a:pPr>
            <a:r>
              <a:rPr lang="en-US" sz="2800" dirty="0" smtClean="0"/>
              <a:t>“</a:t>
            </a:r>
            <a:r>
              <a:rPr lang="en-US" sz="2800" b="1" dirty="0" smtClean="0">
                <a:solidFill>
                  <a:schemeClr val="accent3"/>
                </a:solidFill>
              </a:rPr>
              <a:t>70 percent </a:t>
            </a:r>
            <a:r>
              <a:rPr lang="en-US" sz="2800" dirty="0" smtClean="0"/>
              <a:t>of patients surveyed want their doctors to discuss their end-of-life care options, yet only </a:t>
            </a:r>
          </a:p>
          <a:p>
            <a:pPr marL="0" indent="0">
              <a:buNone/>
            </a:pPr>
            <a:r>
              <a:rPr lang="en-US" sz="2800" b="1" dirty="0" smtClean="0">
                <a:solidFill>
                  <a:schemeClr val="accent3"/>
                </a:solidFill>
              </a:rPr>
              <a:t>21 percent</a:t>
            </a:r>
            <a:r>
              <a:rPr lang="en-US" sz="2800" dirty="0" smtClean="0"/>
              <a:t> …had heard about hospice care from a doctor.”</a:t>
            </a:r>
          </a:p>
          <a:p>
            <a:pPr marL="0" indent="0">
              <a:buNone/>
            </a:pPr>
            <a:endParaRPr lang="en-US" sz="2800" dirty="0" smtClean="0"/>
          </a:p>
          <a:p>
            <a:pPr marL="0" indent="0">
              <a:buNone/>
            </a:pPr>
            <a:endParaRPr lang="en-US" sz="2800" dirty="0"/>
          </a:p>
          <a:p>
            <a:pPr marL="0" indent="0">
              <a:buNone/>
            </a:pPr>
            <a:r>
              <a:rPr lang="en-US" sz="1800" dirty="0"/>
              <a:t>http://</a:t>
            </a:r>
            <a:r>
              <a:rPr lang="en-US" sz="1800" dirty="0" err="1"/>
              <a:t>journalstar.com</a:t>
            </a:r>
            <a:r>
              <a:rPr lang="en-US" sz="1800" dirty="0"/>
              <a:t>/links/online-exclusives/</a:t>
            </a:r>
            <a:r>
              <a:rPr lang="en-US" sz="1800" dirty="0" err="1"/>
              <a:t>nebraska</a:t>
            </a:r>
            <a:r>
              <a:rPr lang="en-US" sz="1800" dirty="0"/>
              <a:t>-end-of-life-survey-results/pdf_f5c93ec4-ce4f-5edb-9b46-5bb975319963.html</a:t>
            </a:r>
          </a:p>
        </p:txBody>
      </p:sp>
    </p:spTree>
    <p:extLst>
      <p:ext uri="{BB962C8B-B14F-4D97-AF65-F5344CB8AC3E}">
        <p14:creationId xmlns:p14="http://schemas.microsoft.com/office/powerpoint/2010/main" val="3205598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End of Life</a:t>
            </a:r>
            <a:br>
              <a:rPr lang="en-US" sz="3200" dirty="0" smtClean="0"/>
            </a:br>
            <a:r>
              <a:rPr lang="en-US" sz="3200" dirty="0" smtClean="0"/>
              <a:t>Transformation</a:t>
            </a:r>
            <a:endParaRPr lang="en-US" sz="3200" dirty="0"/>
          </a:p>
        </p:txBody>
      </p:sp>
      <p:sp>
        <p:nvSpPr>
          <p:cNvPr id="7" name="Text Placeholder 6"/>
          <p:cNvSpPr>
            <a:spLocks noGrp="1"/>
          </p:cNvSpPr>
          <p:nvPr>
            <p:ph sz="quarter" idx="13"/>
          </p:nvPr>
        </p:nvSpPr>
        <p:spPr/>
        <p:txBody>
          <a:bodyPr>
            <a:normAutofit/>
          </a:bodyPr>
          <a:lstStyle/>
          <a:p>
            <a:pPr algn="ctr"/>
            <a:endParaRPr lang="en-US" sz="2400" dirty="0" smtClean="0"/>
          </a:p>
          <a:p>
            <a:pPr algn="ctr"/>
            <a:endParaRPr lang="en-US" sz="2400" dirty="0"/>
          </a:p>
          <a:p>
            <a:pPr marL="342900" indent="-342900">
              <a:buFont typeface="Arial"/>
              <a:buChar char="•"/>
            </a:pPr>
            <a:r>
              <a:rPr lang="en-US" sz="2400" dirty="0" smtClean="0"/>
              <a:t>Love</a:t>
            </a:r>
          </a:p>
          <a:p>
            <a:pPr marL="342900" indent="-342900">
              <a:buFont typeface="Arial"/>
              <a:buChar char="•"/>
            </a:pPr>
            <a:endParaRPr lang="en-US" sz="2400" dirty="0"/>
          </a:p>
          <a:p>
            <a:pPr marL="342900" indent="-342900">
              <a:buFont typeface="Arial"/>
              <a:buChar char="•"/>
            </a:pPr>
            <a:r>
              <a:rPr lang="en-US" sz="2400" dirty="0" smtClean="0"/>
              <a:t>Forgiveness</a:t>
            </a:r>
          </a:p>
          <a:p>
            <a:pPr marL="342900" indent="-342900">
              <a:buFont typeface="Arial"/>
              <a:buChar char="•"/>
            </a:pPr>
            <a:endParaRPr lang="en-US" sz="2400" dirty="0"/>
          </a:p>
          <a:p>
            <a:pPr marL="342900" indent="-342900">
              <a:buFont typeface="Arial"/>
              <a:buChar char="•"/>
            </a:pPr>
            <a:r>
              <a:rPr lang="en-US" sz="2400" dirty="0" smtClean="0"/>
              <a:t>Living fully in every moment</a:t>
            </a:r>
          </a:p>
          <a:p>
            <a:pPr marL="342900" indent="-342900">
              <a:buFont typeface="Arial"/>
              <a:buChar char="•"/>
            </a:pPr>
            <a:endParaRPr lang="en-US" sz="2400" dirty="0"/>
          </a:p>
          <a:p>
            <a:pPr marL="342900" indent="-342900">
              <a:buFont typeface="Arial"/>
              <a:buChar char="•"/>
            </a:pPr>
            <a:r>
              <a:rPr lang="en-US" sz="2400" dirty="0" smtClean="0"/>
              <a:t>Meaning and purpose</a:t>
            </a:r>
            <a:endParaRPr lang="en-US" sz="2400" dirty="0"/>
          </a:p>
        </p:txBody>
      </p:sp>
    </p:spTree>
    <p:extLst>
      <p:ext uri="{BB962C8B-B14F-4D97-AF65-F5344CB8AC3E}">
        <p14:creationId xmlns:p14="http://schemas.microsoft.com/office/powerpoint/2010/main" val="8108592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Vision” for End-of-Life Care:</a:t>
            </a:r>
            <a:endParaRPr lang="en-US" dirty="0"/>
          </a:p>
        </p:txBody>
      </p:sp>
      <p:sp>
        <p:nvSpPr>
          <p:cNvPr id="5" name="TextBox 4"/>
          <p:cNvSpPr txBox="1"/>
          <p:nvPr/>
        </p:nvSpPr>
        <p:spPr>
          <a:xfrm>
            <a:off x="5096523" y="1591819"/>
            <a:ext cx="4047477" cy="1631216"/>
          </a:xfrm>
          <a:prstGeom prst="rect">
            <a:avLst/>
          </a:prstGeom>
          <a:noFill/>
        </p:spPr>
        <p:txBody>
          <a:bodyPr wrap="square" rtlCol="0">
            <a:spAutoFit/>
          </a:bodyPr>
          <a:lstStyle/>
          <a:p>
            <a:r>
              <a:rPr lang="en-US" b="1" dirty="0" smtClean="0"/>
              <a:t>1</a:t>
            </a:r>
            <a:r>
              <a:rPr lang="en-US" sz="2000" b="1" dirty="0" smtClean="0"/>
              <a:t>. All patients have the opportunity to have suffering relieved and dignity maintained while receiving whatever level of care they desire at the end-of-life.</a:t>
            </a:r>
            <a:endParaRPr lang="en-US" sz="2000" b="1" dirty="0"/>
          </a:p>
        </p:txBody>
      </p:sp>
      <p:sp>
        <p:nvSpPr>
          <p:cNvPr id="6" name="TextBox 5"/>
          <p:cNvSpPr txBox="1"/>
          <p:nvPr/>
        </p:nvSpPr>
        <p:spPr>
          <a:xfrm>
            <a:off x="276226" y="4653911"/>
            <a:ext cx="4161127" cy="1631216"/>
          </a:xfrm>
          <a:prstGeom prst="rect">
            <a:avLst/>
          </a:prstGeom>
          <a:noFill/>
        </p:spPr>
        <p:txBody>
          <a:bodyPr wrap="square" rtlCol="0">
            <a:spAutoFit/>
          </a:bodyPr>
          <a:lstStyle/>
          <a:p>
            <a:r>
              <a:rPr lang="en-US" sz="2000" b="1" dirty="0"/>
              <a:t>3</a:t>
            </a:r>
            <a:r>
              <a:rPr lang="en-US" sz="2000" b="1" dirty="0" smtClean="0"/>
              <a:t>. Care is provided in a seamless continuum from diagnosis to treatment to palliation to hospice, by a collaborative team with a shared goal.</a:t>
            </a:r>
            <a:endParaRPr lang="en-US" sz="2000" b="1" dirty="0"/>
          </a:p>
        </p:txBody>
      </p:sp>
      <p:sp>
        <p:nvSpPr>
          <p:cNvPr id="7" name="TextBox 6"/>
          <p:cNvSpPr txBox="1"/>
          <p:nvPr/>
        </p:nvSpPr>
        <p:spPr>
          <a:xfrm>
            <a:off x="5096523" y="4653911"/>
            <a:ext cx="3906800" cy="1631216"/>
          </a:xfrm>
          <a:prstGeom prst="rect">
            <a:avLst/>
          </a:prstGeom>
          <a:noFill/>
        </p:spPr>
        <p:txBody>
          <a:bodyPr wrap="square" rtlCol="0">
            <a:spAutoFit/>
          </a:bodyPr>
          <a:lstStyle/>
          <a:p>
            <a:r>
              <a:rPr lang="en-US" sz="2000" b="1" dirty="0" smtClean="0"/>
              <a:t>2. The last 6 months of a person’s life are considered as important as the first 6 months and this is reflected in medical education and social policies.</a:t>
            </a:r>
            <a:endParaRPr lang="en-US" sz="2000" b="1" dirty="0"/>
          </a:p>
        </p:txBody>
      </p:sp>
      <p:sp>
        <p:nvSpPr>
          <p:cNvPr id="8" name="TextBox 7"/>
          <p:cNvSpPr txBox="1"/>
          <p:nvPr/>
        </p:nvSpPr>
        <p:spPr>
          <a:xfrm>
            <a:off x="276225" y="1591819"/>
            <a:ext cx="4161128" cy="1323439"/>
          </a:xfrm>
          <a:prstGeom prst="rect">
            <a:avLst/>
          </a:prstGeom>
          <a:noFill/>
        </p:spPr>
        <p:txBody>
          <a:bodyPr wrap="square" rtlCol="0">
            <a:spAutoFit/>
          </a:bodyPr>
          <a:lstStyle/>
          <a:p>
            <a:r>
              <a:rPr lang="en-US" sz="2000" b="1" dirty="0" smtClean="0"/>
              <a:t>4. Death and the dying process are valued and revered as transformative teachers of sacred life wisdom.</a:t>
            </a:r>
            <a:endParaRPr lang="en-US" sz="2000" b="1" dirty="0"/>
          </a:p>
        </p:txBody>
      </p:sp>
      <p:sp>
        <p:nvSpPr>
          <p:cNvPr id="3" name="Content Placeholder 2"/>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23654827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8178" y="562625"/>
            <a:ext cx="7910062" cy="5632312"/>
          </a:xfrm>
          <a:prstGeom prst="rect">
            <a:avLst/>
          </a:prstGeom>
          <a:noFill/>
        </p:spPr>
        <p:txBody>
          <a:bodyPr wrap="square" rtlCol="0">
            <a:spAutoFit/>
          </a:bodyPr>
          <a:lstStyle/>
          <a:p>
            <a:r>
              <a:rPr lang="en-US" sz="3600" b="1" dirty="0" smtClean="0">
                <a:latin typeface="Zapfino"/>
                <a:cs typeface="Zapfino"/>
              </a:rPr>
              <a:t>It’s up to us …</a:t>
            </a:r>
          </a:p>
          <a:p>
            <a:endParaRPr lang="en-US" sz="3600" b="1" dirty="0">
              <a:latin typeface="Zapfino"/>
              <a:cs typeface="Zapfino"/>
            </a:endParaRPr>
          </a:p>
          <a:p>
            <a:endParaRPr lang="en-US" sz="3600" b="1" dirty="0" smtClean="0">
              <a:latin typeface="Zapfino"/>
              <a:cs typeface="Zapfino"/>
            </a:endParaRPr>
          </a:p>
          <a:p>
            <a:endParaRPr lang="en-US" sz="3600" b="1" dirty="0">
              <a:latin typeface="Zapfino"/>
              <a:cs typeface="Zapfino"/>
            </a:endParaRPr>
          </a:p>
          <a:p>
            <a:endParaRPr lang="en-US" sz="3600" b="1" dirty="0" smtClean="0">
              <a:latin typeface="Zapfino"/>
              <a:cs typeface="Zapfino"/>
            </a:endParaRPr>
          </a:p>
          <a:p>
            <a:endParaRPr lang="en-US" sz="3600" b="1" dirty="0" smtClean="0">
              <a:latin typeface="Zapfino"/>
              <a:cs typeface="Zapfino"/>
            </a:endParaRPr>
          </a:p>
          <a:p>
            <a:endParaRPr lang="en-US" sz="3600" b="1" dirty="0">
              <a:latin typeface="Zapfino"/>
              <a:cs typeface="Zapfino"/>
            </a:endParaRPr>
          </a:p>
          <a:p>
            <a:endParaRPr lang="en-US" sz="3600" b="1" dirty="0">
              <a:latin typeface="Zapfino"/>
              <a:cs typeface="Zapfino"/>
            </a:endParaRPr>
          </a:p>
          <a:p>
            <a:r>
              <a:rPr lang="en-US" sz="3600" b="1" dirty="0" smtClean="0">
                <a:latin typeface="Zapfino"/>
                <a:cs typeface="Zapfino"/>
              </a:rPr>
              <a:t>            </a:t>
            </a:r>
            <a:endParaRPr lang="en-US" sz="3600" b="1" dirty="0">
              <a:latin typeface="Zapfino"/>
              <a:cs typeface="Zapfino"/>
            </a:endParaRPr>
          </a:p>
          <a:p>
            <a:r>
              <a:rPr lang="en-US" sz="3600" b="1" dirty="0" smtClean="0">
                <a:latin typeface="Zapfino"/>
                <a:cs typeface="Zapfino"/>
              </a:rPr>
              <a:t>       … to lead the way!</a:t>
            </a:r>
            <a:endParaRPr lang="en-US" sz="3600" b="1" dirty="0">
              <a:latin typeface="Zapfino"/>
              <a:cs typeface="Zapfino"/>
            </a:endParaRPr>
          </a:p>
        </p:txBody>
      </p:sp>
    </p:spTree>
    <p:extLst>
      <p:ext uri="{BB962C8B-B14F-4D97-AF65-F5344CB8AC3E}">
        <p14:creationId xmlns:p14="http://schemas.microsoft.com/office/powerpoint/2010/main" val="17546663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393" y="434024"/>
            <a:ext cx="8424538" cy="4524315"/>
          </a:xfrm>
          <a:prstGeom prst="rect">
            <a:avLst/>
          </a:prstGeom>
          <a:noFill/>
        </p:spPr>
        <p:txBody>
          <a:bodyPr wrap="square" rtlCol="0">
            <a:spAutoFit/>
          </a:bodyPr>
          <a:lstStyle/>
          <a:p>
            <a:r>
              <a:rPr lang="en-US" sz="3200" dirty="0" smtClean="0">
                <a:latin typeface="Lucida Calligraphy"/>
                <a:cs typeface="Lucida Calligraphy"/>
              </a:rPr>
              <a:t>To teach the world </a:t>
            </a:r>
          </a:p>
          <a:p>
            <a:r>
              <a:rPr lang="en-US" sz="3200" dirty="0">
                <a:latin typeface="Lucida Calligraphy"/>
                <a:cs typeface="Lucida Calligraphy"/>
              </a:rPr>
              <a:t> </a:t>
            </a:r>
            <a:r>
              <a:rPr lang="en-US" sz="3200" dirty="0" smtClean="0">
                <a:latin typeface="Lucida Calligraphy"/>
                <a:cs typeface="Lucida Calligraphy"/>
              </a:rPr>
              <a:t> </a:t>
            </a:r>
          </a:p>
          <a:p>
            <a:r>
              <a:rPr lang="en-US" sz="3200" dirty="0" smtClean="0">
                <a:latin typeface="Lucida Calligraphy"/>
                <a:cs typeface="Lucida Calligraphy"/>
              </a:rPr>
              <a:t>       that you must hold </a:t>
            </a:r>
          </a:p>
          <a:p>
            <a:r>
              <a:rPr lang="en-US" sz="3200" dirty="0" smtClean="0">
                <a:latin typeface="Lucida Calligraphy"/>
                <a:cs typeface="Lucida Calligraphy"/>
              </a:rPr>
              <a:t>       </a:t>
            </a:r>
          </a:p>
          <a:p>
            <a:r>
              <a:rPr lang="en-US" sz="3200" dirty="0" smtClean="0">
                <a:latin typeface="Lucida Calligraphy"/>
                <a:cs typeface="Lucida Calligraphy"/>
              </a:rPr>
              <a:t>                               Life </a:t>
            </a:r>
          </a:p>
          <a:p>
            <a:endParaRPr lang="en-US" sz="3200" b="1" dirty="0" smtClean="0">
              <a:latin typeface="Lucida Calligraphy"/>
              <a:cs typeface="Lucida Calligraphy"/>
            </a:endParaRPr>
          </a:p>
          <a:p>
            <a:r>
              <a:rPr lang="en-US" sz="3200" b="1" dirty="0" smtClean="0">
                <a:latin typeface="Lucida Calligraphy"/>
                <a:cs typeface="Lucida Calligraphy"/>
              </a:rPr>
              <a:t>                              and Death</a:t>
            </a:r>
            <a:endParaRPr lang="en-US" sz="3200" dirty="0" smtClean="0">
              <a:latin typeface="Lucida Calligraphy"/>
              <a:cs typeface="Lucida Calligraphy"/>
            </a:endParaRPr>
          </a:p>
          <a:p>
            <a:r>
              <a:rPr lang="en-US" sz="3200" dirty="0" smtClean="0">
                <a:latin typeface="Lucida Calligraphy"/>
                <a:cs typeface="Lucida Calligraphy"/>
              </a:rPr>
              <a:t> </a:t>
            </a:r>
            <a:endParaRPr lang="en-US" sz="3200" dirty="0">
              <a:latin typeface="Lucida Calligraphy"/>
              <a:cs typeface="Lucida Calligraphy"/>
            </a:endParaRPr>
          </a:p>
          <a:p>
            <a:r>
              <a:rPr lang="en-US" sz="3200" dirty="0" smtClean="0">
                <a:latin typeface="Lucida Calligraphy"/>
                <a:cs typeface="Lucida Calligraphy"/>
              </a:rPr>
              <a:t>    in the same hand …</a:t>
            </a:r>
            <a:endParaRPr lang="en-US" sz="3200" dirty="0">
              <a:latin typeface="Lucida Calligraphy"/>
              <a:cs typeface="Lucida Calligraphy"/>
            </a:endParaRPr>
          </a:p>
        </p:txBody>
      </p:sp>
    </p:spTree>
    <p:extLst>
      <p:ext uri="{BB962C8B-B14F-4D97-AF65-F5344CB8AC3E}">
        <p14:creationId xmlns:p14="http://schemas.microsoft.com/office/powerpoint/2010/main" val="27056875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393" y="771599"/>
            <a:ext cx="8424538" cy="6001642"/>
          </a:xfrm>
          <a:prstGeom prst="rect">
            <a:avLst/>
          </a:prstGeom>
          <a:noFill/>
        </p:spPr>
        <p:txBody>
          <a:bodyPr wrap="square" rtlCol="0">
            <a:spAutoFit/>
          </a:bodyPr>
          <a:lstStyle/>
          <a:p>
            <a:pPr algn="ctr"/>
            <a:r>
              <a:rPr lang="en-US" sz="3200" dirty="0" smtClean="0">
                <a:latin typeface="Lucida Calligraphy"/>
                <a:cs typeface="Lucida Calligraphy"/>
              </a:rPr>
              <a:t>For…</a:t>
            </a:r>
          </a:p>
          <a:p>
            <a:pPr algn="ctr"/>
            <a:endParaRPr lang="en-US" sz="3200" dirty="0">
              <a:latin typeface="Lucida Calligraphy"/>
              <a:cs typeface="Lucida Calligraphy"/>
            </a:endParaRPr>
          </a:p>
          <a:p>
            <a:pPr algn="ctr"/>
            <a:r>
              <a:rPr lang="en-US" sz="3200" dirty="0" smtClean="0">
                <a:latin typeface="Lucida Calligraphy"/>
                <a:cs typeface="Lucida Calligraphy"/>
              </a:rPr>
              <a:t>       Life</a:t>
            </a:r>
          </a:p>
          <a:p>
            <a:pPr algn="ctr"/>
            <a:r>
              <a:rPr lang="en-US" sz="3200" dirty="0" smtClean="0">
                <a:latin typeface="Lucida Calligraphy"/>
                <a:cs typeface="Lucida Calligraphy"/>
              </a:rPr>
              <a:t>       </a:t>
            </a:r>
          </a:p>
          <a:p>
            <a:pPr algn="ctr"/>
            <a:endParaRPr lang="en-US" sz="3200" dirty="0" smtClean="0">
              <a:latin typeface="Lucida Calligraphy"/>
              <a:cs typeface="Lucida Calligraphy"/>
            </a:endParaRPr>
          </a:p>
          <a:p>
            <a:pPr algn="ctr"/>
            <a:r>
              <a:rPr lang="en-US" sz="3200" dirty="0" smtClean="0">
                <a:latin typeface="Lucida Calligraphy"/>
                <a:cs typeface="Lucida Calligraphy"/>
              </a:rPr>
              <a:t>is not possible</a:t>
            </a:r>
          </a:p>
          <a:p>
            <a:pPr algn="ctr"/>
            <a:endParaRPr lang="en-US" sz="3200" dirty="0" smtClean="0">
              <a:latin typeface="Lucida Calligraphy"/>
              <a:cs typeface="Lucida Calligraphy"/>
            </a:endParaRPr>
          </a:p>
          <a:p>
            <a:pPr algn="ctr"/>
            <a:endParaRPr lang="en-US" sz="3200" dirty="0">
              <a:latin typeface="Lucida Calligraphy"/>
              <a:cs typeface="Lucida Calligraphy"/>
            </a:endParaRPr>
          </a:p>
          <a:p>
            <a:pPr algn="ctr"/>
            <a:r>
              <a:rPr lang="en-US" sz="3200" dirty="0" smtClean="0">
                <a:latin typeface="Lucida Calligraphy"/>
                <a:cs typeface="Lucida Calligraphy"/>
              </a:rPr>
              <a:t>    without</a:t>
            </a:r>
          </a:p>
          <a:p>
            <a:pPr algn="ctr"/>
            <a:endParaRPr lang="en-US" sz="3200" dirty="0">
              <a:latin typeface="Lucida Calligraphy"/>
              <a:cs typeface="Lucida Calligraphy"/>
            </a:endParaRPr>
          </a:p>
          <a:p>
            <a:pPr algn="ctr"/>
            <a:endParaRPr lang="en-US" sz="3200" dirty="0" smtClean="0">
              <a:latin typeface="Lucida Calligraphy"/>
              <a:cs typeface="Lucida Calligraphy"/>
            </a:endParaRPr>
          </a:p>
          <a:p>
            <a:pPr algn="ctr"/>
            <a:r>
              <a:rPr lang="en-US" sz="3200" dirty="0">
                <a:latin typeface="Lucida Calligraphy"/>
                <a:cs typeface="Lucida Calligraphy"/>
              </a:rPr>
              <a:t> </a:t>
            </a:r>
            <a:r>
              <a:rPr lang="en-US" sz="3200" dirty="0" smtClean="0">
                <a:latin typeface="Lucida Calligraphy"/>
                <a:cs typeface="Lucida Calligraphy"/>
              </a:rPr>
              <a:t>  Death    </a:t>
            </a:r>
            <a:endParaRPr lang="en-US" sz="3200" dirty="0">
              <a:latin typeface="Lucida Calligraphy"/>
              <a:cs typeface="Lucida Calligraphy"/>
            </a:endParaRPr>
          </a:p>
        </p:txBody>
      </p:sp>
    </p:spTree>
    <p:extLst>
      <p:ext uri="{BB962C8B-B14F-4D97-AF65-F5344CB8AC3E}">
        <p14:creationId xmlns:p14="http://schemas.microsoft.com/office/powerpoint/2010/main" val="26077581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094" y="982323"/>
            <a:ext cx="7829675" cy="5016757"/>
          </a:xfrm>
          <a:prstGeom prst="rect">
            <a:avLst/>
          </a:prstGeom>
          <a:noFill/>
        </p:spPr>
        <p:txBody>
          <a:bodyPr wrap="square" rtlCol="0">
            <a:spAutoFit/>
          </a:bodyPr>
          <a:lstStyle/>
          <a:p>
            <a:pPr algn="ctr"/>
            <a:r>
              <a:rPr lang="en-US" sz="3200" dirty="0" smtClean="0">
                <a:latin typeface="Lucida Calligraphy"/>
                <a:cs typeface="Lucida Calligraphy"/>
              </a:rPr>
              <a:t>To live in this world</a:t>
            </a:r>
          </a:p>
          <a:p>
            <a:pPr algn="ctr"/>
            <a:endParaRPr lang="en-US" sz="3200" dirty="0" smtClean="0">
              <a:latin typeface="Lucida Calligraphy"/>
              <a:cs typeface="Lucida Calligraphy"/>
            </a:endParaRPr>
          </a:p>
          <a:p>
            <a:pPr algn="ctr"/>
            <a:endParaRPr lang="en-US" sz="3200" dirty="0">
              <a:latin typeface="Lucida Calligraphy"/>
              <a:cs typeface="Lucida Calligraphy"/>
            </a:endParaRPr>
          </a:p>
          <a:p>
            <a:pPr algn="ctr"/>
            <a:r>
              <a:rPr lang="en-US" sz="3200" dirty="0">
                <a:latin typeface="Lucida Calligraphy"/>
                <a:cs typeface="Lucida Calligraphy"/>
              </a:rPr>
              <a:t>y</a:t>
            </a:r>
            <a:r>
              <a:rPr lang="en-US" sz="3200" dirty="0" smtClean="0">
                <a:latin typeface="Lucida Calligraphy"/>
                <a:cs typeface="Lucida Calligraphy"/>
              </a:rPr>
              <a:t>ou must be able</a:t>
            </a:r>
          </a:p>
          <a:p>
            <a:pPr algn="ctr"/>
            <a:endParaRPr lang="en-US" sz="3200" dirty="0" smtClean="0">
              <a:latin typeface="Lucida Calligraphy"/>
              <a:cs typeface="Lucida Calligraphy"/>
            </a:endParaRPr>
          </a:p>
          <a:p>
            <a:pPr algn="ctr"/>
            <a:endParaRPr lang="en-US" sz="3200" dirty="0">
              <a:latin typeface="Lucida Calligraphy"/>
              <a:cs typeface="Lucida Calligraphy"/>
            </a:endParaRPr>
          </a:p>
          <a:p>
            <a:pPr algn="ctr"/>
            <a:r>
              <a:rPr lang="en-US" sz="3200" dirty="0">
                <a:latin typeface="Lucida Calligraphy"/>
                <a:cs typeface="Lucida Calligraphy"/>
              </a:rPr>
              <a:t>t</a:t>
            </a:r>
            <a:r>
              <a:rPr lang="en-US" sz="3200" dirty="0" smtClean="0">
                <a:latin typeface="Lucida Calligraphy"/>
                <a:cs typeface="Lucida Calligraphy"/>
              </a:rPr>
              <a:t>o do three things:</a:t>
            </a:r>
          </a:p>
          <a:p>
            <a:pPr algn="ctr"/>
            <a:endParaRPr lang="en-US" sz="3200" dirty="0">
              <a:latin typeface="Lucida Calligraphy"/>
              <a:cs typeface="Lucida Calligraphy"/>
            </a:endParaRPr>
          </a:p>
          <a:p>
            <a:pPr algn="ctr"/>
            <a:endParaRPr lang="en-US" sz="3200" dirty="0">
              <a:latin typeface="Lucida Calligraphy"/>
              <a:cs typeface="Lucida Calligraphy"/>
            </a:endParaRPr>
          </a:p>
          <a:p>
            <a:pPr algn="ctr"/>
            <a:r>
              <a:rPr lang="en-US" sz="3200" dirty="0">
                <a:latin typeface="Lucida Calligraphy"/>
                <a:cs typeface="Lucida Calligraphy"/>
              </a:rPr>
              <a:t>t</a:t>
            </a:r>
            <a:r>
              <a:rPr lang="en-US" sz="3200" dirty="0" smtClean="0">
                <a:latin typeface="Lucida Calligraphy"/>
                <a:cs typeface="Lucida Calligraphy"/>
              </a:rPr>
              <a:t>o love what is mortal;</a:t>
            </a:r>
          </a:p>
        </p:txBody>
      </p:sp>
    </p:spTree>
    <p:extLst>
      <p:ext uri="{BB962C8B-B14F-4D97-AF65-F5344CB8AC3E}">
        <p14:creationId xmlns:p14="http://schemas.microsoft.com/office/powerpoint/2010/main" val="3150287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094" y="297150"/>
            <a:ext cx="7829675" cy="6494085"/>
          </a:xfrm>
          <a:prstGeom prst="rect">
            <a:avLst/>
          </a:prstGeom>
          <a:noFill/>
        </p:spPr>
        <p:txBody>
          <a:bodyPr wrap="square" rtlCol="0">
            <a:spAutoFit/>
          </a:bodyPr>
          <a:lstStyle/>
          <a:p>
            <a:pPr algn="ctr"/>
            <a:r>
              <a:rPr lang="en-US" sz="3200" dirty="0" smtClean="0">
                <a:latin typeface="Lucida Calligraphy"/>
                <a:cs typeface="Lucida Calligraphy"/>
              </a:rPr>
              <a:t>to </a:t>
            </a:r>
            <a:r>
              <a:rPr lang="en-US" sz="3200" dirty="0">
                <a:latin typeface="Lucida Calligraphy"/>
                <a:cs typeface="Lucida Calligraphy"/>
              </a:rPr>
              <a:t>hold  </a:t>
            </a:r>
            <a:r>
              <a:rPr lang="en-US" sz="3200" dirty="0" smtClean="0">
                <a:latin typeface="Lucida Calligraphy"/>
                <a:cs typeface="Lucida Calligraphy"/>
              </a:rPr>
              <a:t>it</a:t>
            </a:r>
          </a:p>
          <a:p>
            <a:pPr algn="ctr"/>
            <a:endParaRPr lang="en-US" sz="3200" dirty="0">
              <a:latin typeface="Lucida Calligraphy"/>
              <a:cs typeface="Lucida Calligraphy"/>
            </a:endParaRPr>
          </a:p>
          <a:p>
            <a:pPr algn="ctr"/>
            <a:endParaRPr lang="en-US" sz="3200" dirty="0">
              <a:latin typeface="Lucida Calligraphy"/>
              <a:cs typeface="Lucida Calligraphy"/>
            </a:endParaRPr>
          </a:p>
          <a:p>
            <a:pPr algn="ctr"/>
            <a:r>
              <a:rPr lang="en-US" sz="3200" dirty="0">
                <a:latin typeface="Lucida Calligraphy"/>
                <a:cs typeface="Lucida Calligraphy"/>
              </a:rPr>
              <a:t>against your bones </a:t>
            </a:r>
            <a:r>
              <a:rPr lang="en-US" sz="3200" dirty="0" smtClean="0">
                <a:latin typeface="Lucida Calligraphy"/>
                <a:cs typeface="Lucida Calligraphy"/>
              </a:rPr>
              <a:t>knowing</a:t>
            </a:r>
          </a:p>
          <a:p>
            <a:pPr algn="ctr"/>
            <a:endParaRPr lang="en-US" sz="3200" dirty="0">
              <a:latin typeface="Lucida Calligraphy"/>
              <a:cs typeface="Lucida Calligraphy"/>
            </a:endParaRPr>
          </a:p>
          <a:p>
            <a:pPr algn="ctr"/>
            <a:endParaRPr lang="en-US" sz="3200" dirty="0">
              <a:latin typeface="Lucida Calligraphy"/>
              <a:cs typeface="Lucida Calligraphy"/>
            </a:endParaRPr>
          </a:p>
          <a:p>
            <a:pPr algn="ctr"/>
            <a:r>
              <a:rPr lang="en-US" sz="3200" dirty="0">
                <a:latin typeface="Lucida Calligraphy"/>
                <a:cs typeface="Lucida Calligraphy"/>
              </a:rPr>
              <a:t>your own life depends on it</a:t>
            </a:r>
            <a:r>
              <a:rPr lang="en-US" sz="3200" dirty="0" smtClean="0">
                <a:latin typeface="Lucida Calligraphy"/>
                <a:cs typeface="Lucida Calligraphy"/>
              </a:rPr>
              <a:t>;</a:t>
            </a:r>
          </a:p>
          <a:p>
            <a:pPr algn="ctr"/>
            <a:endParaRPr lang="en-US" sz="3200" dirty="0">
              <a:latin typeface="Lucida Calligraphy"/>
              <a:cs typeface="Lucida Calligraphy"/>
            </a:endParaRPr>
          </a:p>
          <a:p>
            <a:pPr algn="ctr"/>
            <a:endParaRPr lang="en-US" sz="3200" dirty="0" smtClean="0">
              <a:latin typeface="Lucida Calligraphy"/>
              <a:cs typeface="Lucida Calligraphy"/>
            </a:endParaRPr>
          </a:p>
          <a:p>
            <a:pPr algn="ctr"/>
            <a:r>
              <a:rPr lang="en-US" sz="3200" dirty="0">
                <a:latin typeface="Lucida Calligraphy"/>
                <a:cs typeface="Lucida Calligraphy"/>
              </a:rPr>
              <a:t>a</a:t>
            </a:r>
            <a:r>
              <a:rPr lang="en-US" sz="3200" dirty="0" smtClean="0">
                <a:latin typeface="Lucida Calligraphy"/>
                <a:cs typeface="Lucida Calligraphy"/>
              </a:rPr>
              <a:t>nd when the time comes</a:t>
            </a:r>
          </a:p>
          <a:p>
            <a:pPr algn="ctr"/>
            <a:endParaRPr lang="en-US" sz="3200" dirty="0" smtClean="0">
              <a:latin typeface="Lucida Calligraphy"/>
              <a:cs typeface="Lucida Calligraphy"/>
            </a:endParaRPr>
          </a:p>
          <a:p>
            <a:pPr algn="ctr"/>
            <a:endParaRPr lang="en-US" sz="3200" dirty="0">
              <a:latin typeface="Lucida Calligraphy"/>
              <a:cs typeface="Lucida Calligraphy"/>
            </a:endParaRPr>
          </a:p>
          <a:p>
            <a:pPr algn="ctr"/>
            <a:r>
              <a:rPr lang="en-US" sz="3200" dirty="0" smtClean="0">
                <a:latin typeface="Lucida Calligraphy"/>
                <a:cs typeface="Lucida Calligraphy"/>
              </a:rPr>
              <a:t> to let it go,</a:t>
            </a:r>
            <a:endParaRPr lang="en-US" sz="3200" dirty="0">
              <a:latin typeface="Lucida Calligraphy"/>
              <a:cs typeface="Lucida Calligraphy"/>
            </a:endParaRPr>
          </a:p>
        </p:txBody>
      </p:sp>
    </p:spTree>
    <p:extLst>
      <p:ext uri="{BB962C8B-B14F-4D97-AF65-F5344CB8AC3E}">
        <p14:creationId xmlns:p14="http://schemas.microsoft.com/office/powerpoint/2010/main" val="26172395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393" y="771599"/>
            <a:ext cx="8424538" cy="584776"/>
          </a:xfrm>
          <a:prstGeom prst="rect">
            <a:avLst/>
          </a:prstGeom>
          <a:noFill/>
        </p:spPr>
        <p:txBody>
          <a:bodyPr wrap="square" rtlCol="0">
            <a:spAutoFit/>
          </a:bodyPr>
          <a:lstStyle/>
          <a:p>
            <a:r>
              <a:rPr lang="en-US" sz="2800" dirty="0" smtClean="0">
                <a:solidFill>
                  <a:schemeClr val="bg1"/>
                </a:solidFill>
                <a:latin typeface="Zapfino"/>
                <a:cs typeface="Zapfino"/>
              </a:rPr>
              <a:t>        </a:t>
            </a:r>
            <a:r>
              <a:rPr lang="en-US" sz="3200" dirty="0" smtClean="0">
                <a:latin typeface="Lucida Calligraphy"/>
                <a:cs typeface="Lucida Calligraphy"/>
              </a:rPr>
              <a:t>             to let it go.    </a:t>
            </a:r>
            <a:endParaRPr lang="en-US" sz="3200" dirty="0">
              <a:latin typeface="Lucida Calligraphy"/>
              <a:cs typeface="Lucida Calligraphy"/>
            </a:endParaRPr>
          </a:p>
        </p:txBody>
      </p:sp>
      <p:sp>
        <p:nvSpPr>
          <p:cNvPr id="4" name="TextBox 3"/>
          <p:cNvSpPr txBox="1"/>
          <p:nvPr/>
        </p:nvSpPr>
        <p:spPr>
          <a:xfrm>
            <a:off x="2757770" y="2689041"/>
            <a:ext cx="4003263" cy="1631216"/>
          </a:xfrm>
          <a:prstGeom prst="rect">
            <a:avLst/>
          </a:prstGeom>
          <a:noFill/>
        </p:spPr>
        <p:txBody>
          <a:bodyPr wrap="square" rtlCol="0">
            <a:spAutoFit/>
          </a:bodyPr>
          <a:lstStyle/>
          <a:p>
            <a:r>
              <a:rPr lang="en-US" sz="2000" dirty="0" smtClean="0">
                <a:latin typeface="Lucida Calligraphy"/>
                <a:cs typeface="Lucida Calligraphy"/>
              </a:rPr>
              <a:t>From:</a:t>
            </a:r>
          </a:p>
          <a:p>
            <a:r>
              <a:rPr lang="en-US" sz="2000" dirty="0">
                <a:latin typeface="Lucida Calligraphy"/>
                <a:cs typeface="Lucida Calligraphy"/>
              </a:rPr>
              <a:t> </a:t>
            </a:r>
          </a:p>
          <a:p>
            <a:r>
              <a:rPr lang="en-US" sz="2000" dirty="0" smtClean="0">
                <a:latin typeface="Lucida Calligraphy"/>
                <a:cs typeface="Lucida Calligraphy"/>
              </a:rPr>
              <a:t>   In </a:t>
            </a:r>
            <a:r>
              <a:rPr lang="en-US" sz="2000" dirty="0" err="1" smtClean="0">
                <a:latin typeface="Lucida Calligraphy"/>
                <a:cs typeface="Lucida Calligraphy"/>
              </a:rPr>
              <a:t>Blackwater</a:t>
            </a:r>
            <a:r>
              <a:rPr lang="en-US" sz="2000" dirty="0" smtClean="0">
                <a:latin typeface="Lucida Calligraphy"/>
                <a:cs typeface="Lucida Calligraphy"/>
              </a:rPr>
              <a:t> Woods</a:t>
            </a:r>
          </a:p>
          <a:p>
            <a:endParaRPr lang="en-US" sz="2000" dirty="0">
              <a:latin typeface="Lucida Calligraphy"/>
              <a:cs typeface="Lucida Calligraphy"/>
            </a:endParaRPr>
          </a:p>
          <a:p>
            <a:r>
              <a:rPr lang="en-US" sz="2000" dirty="0" smtClean="0">
                <a:latin typeface="Lucida Calligraphy"/>
                <a:cs typeface="Lucida Calligraphy"/>
              </a:rPr>
              <a:t>            By Mary Oliver</a:t>
            </a:r>
            <a:endParaRPr lang="en-US" sz="2000" dirty="0">
              <a:latin typeface="Lucida Calligraphy"/>
              <a:cs typeface="Lucida Calligraphy"/>
            </a:endParaRPr>
          </a:p>
        </p:txBody>
      </p:sp>
    </p:spTree>
    <p:extLst>
      <p:ext uri="{BB962C8B-B14F-4D97-AF65-F5344CB8AC3E}">
        <p14:creationId xmlns:p14="http://schemas.microsoft.com/office/powerpoint/2010/main" val="10260051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Tree>
    <p:extLst>
      <p:ext uri="{BB962C8B-B14F-4D97-AF65-F5344CB8AC3E}">
        <p14:creationId xmlns:p14="http://schemas.microsoft.com/office/powerpoint/2010/main" val="27137964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 shot 2013-08-08 at 4.22.39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04830" y="0"/>
            <a:ext cx="5285170" cy="6858000"/>
          </a:xfrm>
          <a:prstGeom prst="rect">
            <a:avLst/>
          </a:prstGeom>
        </p:spPr>
      </p:pic>
      <p:sp>
        <p:nvSpPr>
          <p:cNvPr id="19" name="Title 18"/>
          <p:cNvSpPr>
            <a:spLocks noGrp="1"/>
          </p:cNvSpPr>
          <p:nvPr>
            <p:ph type="title"/>
          </p:nvPr>
        </p:nvSpPr>
        <p:spPr/>
        <p:txBody>
          <a:bodyPr/>
          <a:lstStyle/>
          <a:p>
            <a:r>
              <a:rPr lang="en-US" dirty="0" smtClean="0"/>
              <a:t>End-of-Life University</a:t>
            </a:r>
            <a:endParaRPr lang="en-US" dirty="0"/>
          </a:p>
        </p:txBody>
      </p:sp>
      <p:sp>
        <p:nvSpPr>
          <p:cNvPr id="21" name="Text Placeholder 20"/>
          <p:cNvSpPr>
            <a:spLocks noGrp="1"/>
          </p:cNvSpPr>
          <p:nvPr>
            <p:ph type="body" sz="quarter" idx="13"/>
          </p:nvPr>
        </p:nvSpPr>
        <p:spPr/>
        <p:txBody>
          <a:bodyPr>
            <a:normAutofit/>
          </a:bodyPr>
          <a:lstStyle/>
          <a:p>
            <a:pPr marL="285750" indent="-285750">
              <a:buFont typeface="Arial"/>
              <a:buChar char="•"/>
            </a:pPr>
            <a:endParaRPr lang="en-US" sz="2000" dirty="0" smtClean="0"/>
          </a:p>
          <a:p>
            <a:pPr marL="285750" indent="-285750">
              <a:buFont typeface="Arial"/>
              <a:buChar char="•"/>
            </a:pPr>
            <a:r>
              <a:rPr lang="en-US" sz="2000" dirty="0" smtClean="0"/>
              <a:t>FREE series of online interviews</a:t>
            </a:r>
          </a:p>
          <a:p>
            <a:pPr marL="285750" indent="-285750">
              <a:buFont typeface="Arial"/>
              <a:buChar char="•"/>
            </a:pPr>
            <a:r>
              <a:rPr lang="en-US" sz="2000" dirty="0" smtClean="0"/>
              <a:t>Targeted for the general  public</a:t>
            </a:r>
          </a:p>
          <a:p>
            <a:pPr marL="285750" indent="-285750">
              <a:buFont typeface="Arial"/>
              <a:buChar char="•"/>
            </a:pPr>
            <a:r>
              <a:rPr lang="en-US" sz="2000" dirty="0" smtClean="0"/>
              <a:t>3 audio interviews per day X 4 days during Hospice Awareness Month</a:t>
            </a:r>
            <a:endParaRPr lang="en-US" sz="2000" dirty="0"/>
          </a:p>
        </p:txBody>
      </p:sp>
    </p:spTree>
    <p:extLst>
      <p:ext uri="{BB962C8B-B14F-4D97-AF65-F5344CB8AC3E}">
        <p14:creationId xmlns:p14="http://schemas.microsoft.com/office/powerpoint/2010/main" val="11170543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Physicians Reluctant to Engage in End-of-life Care – Good News and Bad News</a:t>
            </a:r>
            <a:endParaRPr lang="en-US" dirty="0"/>
          </a:p>
        </p:txBody>
      </p:sp>
      <p:sp>
        <p:nvSpPr>
          <p:cNvPr id="3" name="Content Placeholder 2"/>
          <p:cNvSpPr>
            <a:spLocks noGrp="1"/>
          </p:cNvSpPr>
          <p:nvPr>
            <p:ph sz="quarter" idx="13"/>
          </p:nvPr>
        </p:nvSpPr>
        <p:spPr/>
        <p:txBody>
          <a:bodyPr>
            <a:normAutofit lnSpcReduction="10000"/>
          </a:bodyPr>
          <a:lstStyle/>
          <a:p>
            <a:pPr marL="0" indent="0">
              <a:buNone/>
            </a:pPr>
            <a:endParaRPr lang="en-US" dirty="0" smtClean="0"/>
          </a:p>
          <a:p>
            <a:pPr marL="0" indent="0">
              <a:buNone/>
            </a:pPr>
            <a:r>
              <a:rPr lang="en-US" sz="2400" dirty="0" smtClean="0"/>
              <a:t>Centers for Disease Control:</a:t>
            </a:r>
          </a:p>
          <a:p>
            <a:pPr marL="0" indent="0">
              <a:buNone/>
            </a:pPr>
            <a:endParaRPr lang="en-US" dirty="0" smtClean="0"/>
          </a:p>
          <a:p>
            <a:pPr marL="0" indent="0">
              <a:buNone/>
            </a:pPr>
            <a:r>
              <a:rPr lang="en-US" sz="2800" dirty="0" smtClean="0"/>
              <a:t>Good News: “Hospice use at the time of death increased from 21.6% in 2000 to 42.2% in 2009.”</a:t>
            </a:r>
          </a:p>
          <a:p>
            <a:pPr marL="0" indent="0" algn="ctr">
              <a:buNone/>
            </a:pPr>
            <a:r>
              <a:rPr lang="en-US" sz="2800" b="1" dirty="0" smtClean="0">
                <a:solidFill>
                  <a:schemeClr val="accent3"/>
                </a:solidFill>
              </a:rPr>
              <a:t>Twice as many patients referred!</a:t>
            </a:r>
            <a:endParaRPr lang="en-US" sz="2800" dirty="0"/>
          </a:p>
          <a:p>
            <a:pPr marL="0" indent="0">
              <a:buNone/>
            </a:pPr>
            <a:r>
              <a:rPr lang="en-US" sz="2800" dirty="0" smtClean="0"/>
              <a:t>Bad News: “28.4% of those hospice patients referred in 2009 received </a:t>
            </a:r>
            <a:r>
              <a:rPr lang="en-US" sz="2800" b="1" dirty="0" smtClean="0">
                <a:solidFill>
                  <a:schemeClr val="accent3"/>
                </a:solidFill>
              </a:rPr>
              <a:t>3 days or less </a:t>
            </a:r>
            <a:r>
              <a:rPr lang="en-US" sz="2800" dirty="0" smtClean="0"/>
              <a:t>of hospice care.”</a:t>
            </a:r>
          </a:p>
          <a:p>
            <a:pPr marL="0" indent="0" algn="ctr">
              <a:buNone/>
            </a:pPr>
            <a:r>
              <a:rPr lang="en-US" sz="2800" b="1" dirty="0" smtClean="0">
                <a:solidFill>
                  <a:schemeClr val="accent3"/>
                </a:solidFill>
              </a:rPr>
              <a:t>Too little care to make an impact.</a:t>
            </a:r>
          </a:p>
          <a:p>
            <a:pPr marL="0" indent="0" algn="ctr">
              <a:buNone/>
            </a:pPr>
            <a:endParaRPr lang="en-US" sz="2800" dirty="0" smtClean="0"/>
          </a:p>
          <a:p>
            <a:pPr marL="0" indent="0">
              <a:buNone/>
            </a:pPr>
            <a:r>
              <a:rPr lang="hr-HR" sz="1900" i="1" dirty="0" smtClean="0"/>
              <a:t>Teno, et al.;JAMA</a:t>
            </a:r>
            <a:r>
              <a:rPr lang="hr-HR" sz="1900" i="1" dirty="0"/>
              <a:t>. </a:t>
            </a:r>
            <a:r>
              <a:rPr lang="hr-HR" sz="1900" dirty="0"/>
              <a:t>2013;309(5):470-477. doi:10.1001/jama.2012.207624.</a:t>
            </a:r>
            <a:endParaRPr lang="en-US" sz="1900" dirty="0"/>
          </a:p>
        </p:txBody>
      </p:sp>
    </p:spTree>
    <p:extLst>
      <p:ext uri="{BB962C8B-B14F-4D97-AF65-F5344CB8AC3E}">
        <p14:creationId xmlns:p14="http://schemas.microsoft.com/office/powerpoint/2010/main" val="16212231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Connect With Me!</a:t>
            </a:r>
            <a:endParaRPr lang="en-US" dirty="0"/>
          </a:p>
        </p:txBody>
      </p:sp>
      <p:sp>
        <p:nvSpPr>
          <p:cNvPr id="3" name="Content Placeholder 2"/>
          <p:cNvSpPr>
            <a:spLocks noGrp="1"/>
          </p:cNvSpPr>
          <p:nvPr>
            <p:ph sz="quarter" idx="13"/>
          </p:nvPr>
        </p:nvSpPr>
        <p:spPr/>
        <p:txBody>
          <a:bodyPr>
            <a:normAutofit/>
          </a:bodyPr>
          <a:lstStyle/>
          <a:p>
            <a:pPr marL="0" indent="0">
              <a:buNone/>
            </a:pPr>
            <a:r>
              <a:rPr lang="en-US" dirty="0" smtClean="0"/>
              <a:t>Sign up for my newsletter at:  </a:t>
            </a:r>
            <a:r>
              <a:rPr lang="en-US" dirty="0" smtClean="0">
                <a:hlinkClick r:id="rId2"/>
              </a:rPr>
              <a:t>www.karenwyattmd.com</a:t>
            </a:r>
            <a:endParaRPr lang="en-US" dirty="0" smtClean="0"/>
          </a:p>
          <a:p>
            <a:pPr marL="0" indent="0">
              <a:buNone/>
            </a:pPr>
            <a:endParaRPr lang="en-US" sz="1200" dirty="0" smtClean="0"/>
          </a:p>
          <a:p>
            <a:pPr marL="0" indent="0">
              <a:buNone/>
            </a:pPr>
            <a:r>
              <a:rPr lang="en-US" dirty="0" smtClean="0"/>
              <a:t>Go to </a:t>
            </a:r>
            <a:r>
              <a:rPr lang="en-US" dirty="0" smtClean="0">
                <a:hlinkClick r:id="rId3"/>
              </a:rPr>
              <a:t>www.karenwyattmd.com/end-of-life</a:t>
            </a:r>
            <a:r>
              <a:rPr lang="en-US" dirty="0" smtClean="0"/>
              <a:t> to download EOL 	Resource List and Bibliography</a:t>
            </a:r>
          </a:p>
          <a:p>
            <a:pPr marL="0" indent="0">
              <a:buNone/>
            </a:pPr>
            <a:endParaRPr lang="en-US" sz="1200" dirty="0" smtClean="0"/>
          </a:p>
          <a:p>
            <a:pPr marL="0" indent="0">
              <a:buNone/>
            </a:pPr>
            <a:r>
              <a:rPr lang="en-US" dirty="0" smtClean="0"/>
              <a:t>Email me: </a:t>
            </a:r>
            <a:r>
              <a:rPr lang="en-US" dirty="0" smtClean="0">
                <a:hlinkClick r:id="rId4"/>
              </a:rPr>
              <a:t>karen@karenwyattmd.com</a:t>
            </a:r>
            <a:endParaRPr lang="en-US" dirty="0" smtClean="0"/>
          </a:p>
          <a:p>
            <a:pPr marL="0" indent="0">
              <a:buNone/>
            </a:pPr>
            <a:endParaRPr lang="en-US" sz="1200" dirty="0" smtClean="0"/>
          </a:p>
          <a:p>
            <a:pPr marL="0" indent="0">
              <a:buNone/>
            </a:pPr>
            <a:r>
              <a:rPr lang="en-US" dirty="0" smtClean="0"/>
              <a:t>Tune in to What Really Matters Radio Show Archives: </a:t>
            </a:r>
          </a:p>
          <a:p>
            <a:pPr marL="0" indent="0">
              <a:buNone/>
            </a:pPr>
            <a:r>
              <a:rPr lang="en-US" dirty="0"/>
              <a:t>	</a:t>
            </a:r>
            <a:r>
              <a:rPr lang="en-US" dirty="0" smtClean="0">
                <a:hlinkClick r:id="rId5"/>
              </a:rPr>
              <a:t>http://whatreallymatters.srbroadcasting.com</a:t>
            </a:r>
            <a:endParaRPr lang="en-US" dirty="0"/>
          </a:p>
          <a:p>
            <a:pPr marL="0" indent="0">
              <a:buNone/>
            </a:pPr>
            <a:endParaRPr lang="en-US" sz="1200" dirty="0" smtClean="0"/>
          </a:p>
          <a:p>
            <a:pPr marL="0" indent="0">
              <a:buNone/>
            </a:pPr>
            <a:r>
              <a:rPr lang="en-US" dirty="0" smtClean="0"/>
              <a:t>End-of-Life University: Nov. 11-14, 2013: </a:t>
            </a:r>
            <a:r>
              <a:rPr lang="en-US" dirty="0" smtClean="0">
                <a:hlinkClick r:id="rId6"/>
              </a:rPr>
              <a:t>www.eoluniversity.com</a:t>
            </a:r>
            <a:endParaRPr lang="en-US" dirty="0" smtClean="0"/>
          </a:p>
          <a:p>
            <a:pPr marL="0" indent="0">
              <a:buNone/>
            </a:pPr>
            <a:endParaRPr lang="en-US" sz="1200" dirty="0" smtClean="0"/>
          </a:p>
          <a:p>
            <a:pPr marL="0" indent="0">
              <a:buNone/>
            </a:pPr>
            <a:r>
              <a:rPr lang="en-US" dirty="0" smtClean="0"/>
              <a:t>Facebook: </a:t>
            </a:r>
            <a:r>
              <a:rPr lang="en-US" dirty="0"/>
              <a:t>https://</a:t>
            </a:r>
            <a:r>
              <a:rPr lang="en-US" dirty="0" err="1"/>
              <a:t>www.facebook.com</a:t>
            </a:r>
            <a:r>
              <a:rPr lang="en-US" dirty="0"/>
              <a:t>/</a:t>
            </a:r>
            <a:r>
              <a:rPr lang="en-US" dirty="0" err="1"/>
              <a:t>karenwyattmd</a:t>
            </a:r>
            <a:endParaRPr lang="en-US" dirty="0"/>
          </a:p>
          <a:p>
            <a:pPr marL="0" indent="0">
              <a:buNone/>
            </a:pPr>
            <a:r>
              <a:rPr lang="en-US" dirty="0" smtClean="0"/>
              <a:t>Twitter: @</a:t>
            </a:r>
            <a:r>
              <a:rPr lang="en-US" dirty="0" err="1" smtClean="0"/>
              <a:t>spiritualmd</a:t>
            </a:r>
            <a:endParaRPr lang="en-US" dirty="0" smtClean="0"/>
          </a:p>
        </p:txBody>
      </p:sp>
    </p:spTree>
    <p:extLst>
      <p:ext uri="{BB962C8B-B14F-4D97-AF65-F5344CB8AC3E}">
        <p14:creationId xmlns:p14="http://schemas.microsoft.com/office/powerpoint/2010/main" val="3333566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Thank you for this opportunity to share stories and thoughts with you! May you be blessed in your healing work!</a:t>
            </a:r>
            <a:endParaRPr lang="en-US" dirty="0"/>
          </a:p>
        </p:txBody>
      </p:sp>
      <p:sp>
        <p:nvSpPr>
          <p:cNvPr id="3" name="Title 2"/>
          <p:cNvSpPr>
            <a:spLocks noGrp="1"/>
          </p:cNvSpPr>
          <p:nvPr>
            <p:ph type="title"/>
          </p:nvPr>
        </p:nvSpPr>
        <p:spPr>
          <a:xfrm>
            <a:off x="3743324" y="3320053"/>
            <a:ext cx="5129543" cy="901671"/>
          </a:xfrm>
        </p:spPr>
        <p:txBody>
          <a:bodyPr>
            <a:normAutofit fontScale="90000"/>
          </a:bodyPr>
          <a:lstStyle/>
          <a:p>
            <a:r>
              <a:rPr lang="en-US" dirty="0" smtClean="0"/>
              <a:t>Karen Wyatt MD</a:t>
            </a:r>
            <a:br>
              <a:rPr lang="en-US" dirty="0" smtClean="0"/>
            </a:br>
            <a:endParaRPr lang="en-US" sz="2400" dirty="0">
              <a:latin typeface="+mn-lt"/>
            </a:endParaRPr>
          </a:p>
        </p:txBody>
      </p:sp>
      <p:sp>
        <p:nvSpPr>
          <p:cNvPr id="4" name="TextBox 3"/>
          <p:cNvSpPr txBox="1"/>
          <p:nvPr/>
        </p:nvSpPr>
        <p:spPr>
          <a:xfrm>
            <a:off x="3434791" y="3928672"/>
            <a:ext cx="5014548" cy="2677656"/>
          </a:xfrm>
          <a:prstGeom prst="rect">
            <a:avLst/>
          </a:prstGeom>
          <a:noFill/>
        </p:spPr>
        <p:txBody>
          <a:bodyPr wrap="square" rtlCol="0">
            <a:spAutoFit/>
          </a:bodyPr>
          <a:lstStyle/>
          <a:p>
            <a:endParaRPr lang="en-US" sz="2400" dirty="0" smtClean="0">
              <a:hlinkClick r:id="rId2"/>
            </a:endParaRPr>
          </a:p>
          <a:p>
            <a:r>
              <a:rPr lang="en-US" sz="2400" dirty="0" smtClean="0"/>
              <a:t>Email address:</a:t>
            </a:r>
            <a:endParaRPr lang="en-US" sz="2400" dirty="0"/>
          </a:p>
          <a:p>
            <a:r>
              <a:rPr lang="en-US" sz="2400" dirty="0" err="1" smtClean="0">
                <a:solidFill>
                  <a:schemeClr val="accent5"/>
                </a:solidFill>
              </a:rPr>
              <a:t>karen@karenwyattmd.com</a:t>
            </a:r>
            <a:endParaRPr lang="en-US" sz="2400" dirty="0" smtClean="0">
              <a:solidFill>
                <a:schemeClr val="accent5"/>
              </a:solidFill>
            </a:endParaRPr>
          </a:p>
          <a:p>
            <a:endParaRPr lang="en-US" sz="2400" dirty="0"/>
          </a:p>
          <a:p>
            <a:r>
              <a:rPr lang="en-US" sz="2400" dirty="0" smtClean="0"/>
              <a:t>Website:</a:t>
            </a:r>
          </a:p>
          <a:p>
            <a:r>
              <a:rPr lang="en-US" sz="2400" dirty="0" smtClean="0">
                <a:hlinkClick r:id="rId2"/>
              </a:rPr>
              <a:t>www.karenwyattmd.com</a:t>
            </a:r>
            <a:endParaRPr lang="en-US" sz="2400" dirty="0" smtClean="0"/>
          </a:p>
          <a:p>
            <a:endParaRPr lang="en-US" sz="2400" dirty="0"/>
          </a:p>
        </p:txBody>
      </p:sp>
    </p:spTree>
    <p:extLst>
      <p:ext uri="{BB962C8B-B14F-4D97-AF65-F5344CB8AC3E}">
        <p14:creationId xmlns:p14="http://schemas.microsoft.com/office/powerpoint/2010/main" val="32350432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Physicians Reluctant to Engage in End-of-life Care – False Hopes</a:t>
            </a:r>
            <a:endParaRPr lang="en-US" dirty="0"/>
          </a:p>
        </p:txBody>
      </p:sp>
      <p:sp>
        <p:nvSpPr>
          <p:cNvPr id="3" name="Content Placeholder 2"/>
          <p:cNvSpPr>
            <a:spLocks noGrp="1"/>
          </p:cNvSpPr>
          <p:nvPr>
            <p:ph sz="quarter" idx="13"/>
          </p:nvPr>
        </p:nvSpPr>
        <p:spPr/>
        <p:txBody>
          <a:bodyPr>
            <a:normAutofit/>
          </a:bodyPr>
          <a:lstStyle/>
          <a:p>
            <a:pPr marL="0" indent="0">
              <a:buNone/>
            </a:pPr>
            <a:endParaRPr lang="en-US" sz="2400" dirty="0" smtClean="0"/>
          </a:p>
          <a:p>
            <a:pPr marL="0" indent="0">
              <a:buNone/>
            </a:pPr>
            <a:r>
              <a:rPr lang="en-US" sz="2600" dirty="0" smtClean="0"/>
              <a:t>Dana-Farber Cancer Institute:</a:t>
            </a:r>
          </a:p>
          <a:p>
            <a:pPr marL="0" indent="0">
              <a:buNone/>
            </a:pPr>
            <a:endParaRPr lang="en-US" dirty="0" smtClean="0"/>
          </a:p>
          <a:p>
            <a:pPr marL="0" indent="0">
              <a:buNone/>
            </a:pPr>
            <a:r>
              <a:rPr lang="en-US" sz="3000" dirty="0" smtClean="0"/>
              <a:t>Of 1,274 stage IV lung and colon cancer patients in the study who were receiving chemotherapy “</a:t>
            </a:r>
            <a:r>
              <a:rPr lang="en-US" sz="3000" b="1" dirty="0" smtClean="0">
                <a:solidFill>
                  <a:schemeClr val="accent3"/>
                </a:solidFill>
              </a:rPr>
              <a:t>69%</a:t>
            </a:r>
            <a:r>
              <a:rPr lang="en-US" sz="3000" dirty="0" smtClean="0"/>
              <a:t> of the lung cancer patients and </a:t>
            </a:r>
            <a:r>
              <a:rPr lang="en-US" sz="3000" b="1" dirty="0" smtClean="0">
                <a:solidFill>
                  <a:schemeClr val="accent3"/>
                </a:solidFill>
              </a:rPr>
              <a:t>81%</a:t>
            </a:r>
            <a:r>
              <a:rPr lang="en-US" sz="3000" dirty="0" smtClean="0"/>
              <a:t> of the colon cancer patients did not understand that the chemotherapy they were receiving was </a:t>
            </a:r>
            <a:r>
              <a:rPr lang="en-US" sz="3000" b="1" dirty="0" smtClean="0">
                <a:solidFill>
                  <a:schemeClr val="accent3"/>
                </a:solidFill>
              </a:rPr>
              <a:t>not likely to cure their disease</a:t>
            </a:r>
            <a:r>
              <a:rPr lang="en-US" sz="3000" dirty="0" smtClean="0"/>
              <a:t>.”</a:t>
            </a:r>
          </a:p>
          <a:p>
            <a:pPr marL="0" indent="0">
              <a:buNone/>
            </a:pPr>
            <a:endParaRPr lang="en-US" sz="1800" dirty="0" smtClean="0"/>
          </a:p>
          <a:p>
            <a:pPr marL="0" indent="0">
              <a:buNone/>
            </a:pPr>
            <a:r>
              <a:rPr lang="en-US" sz="1800" dirty="0" smtClean="0"/>
              <a:t>Weeks, et al.; </a:t>
            </a:r>
            <a:r>
              <a:rPr lang="cs-CZ" sz="1800" dirty="0"/>
              <a:t>N </a:t>
            </a:r>
            <a:r>
              <a:rPr lang="cs-CZ" sz="1800" dirty="0" err="1"/>
              <a:t>Engl</a:t>
            </a:r>
            <a:r>
              <a:rPr lang="cs-CZ" sz="1800" dirty="0"/>
              <a:t> J Med 2012; 367:1616-</a:t>
            </a:r>
            <a:r>
              <a:rPr lang="cs-CZ" sz="1800" dirty="0" smtClean="0"/>
              <a:t>1625</a:t>
            </a:r>
            <a:endParaRPr lang="en-US" sz="1800"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88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20870</TotalTime>
  <Words>3635</Words>
  <Application>Microsoft Office PowerPoint</Application>
  <PresentationFormat>On-screen Show (4:3)</PresentationFormat>
  <Paragraphs>841</Paragraphs>
  <Slides>81</Slides>
  <Notes>8</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Soho</vt:lpstr>
      <vt:lpstr>What Really Matters:  A physician’s vision  for the Future of Care  at the End of life</vt:lpstr>
      <vt:lpstr>Disclosure:</vt:lpstr>
      <vt:lpstr>Objectives:  At the end of the presentation participants will be able to:</vt:lpstr>
      <vt:lpstr>Who am I and why am I talking about the end-of-life and  spirituality?</vt:lpstr>
      <vt:lpstr>Workshop Outline:</vt:lpstr>
      <vt:lpstr>The Problem</vt:lpstr>
      <vt:lpstr>The Problem: Physicians Reluctant to Engage in End-of-life Care – Unmet Needs of Patients</vt:lpstr>
      <vt:lpstr>The Problem: Physicians Reluctant to Engage in End-of-life Care – Good News and Bad News</vt:lpstr>
      <vt:lpstr>The Problem: Physicians Reluctant to Engage in End-of-life Care – False Hopes</vt:lpstr>
      <vt:lpstr>The Problem: Physicians Reluctant to Engage in End-of-Life Care – Missed Opportunities</vt:lpstr>
      <vt:lpstr>The Problem: Physicians Reluctant to Engage in End-of-life Care – Decreased Survival</vt:lpstr>
      <vt:lpstr>The Problem: Physicians Reluctant to Engage in End-of-life Care – Diminished Quality of Life</vt:lpstr>
      <vt:lpstr>PowerPoint Presentation</vt:lpstr>
      <vt:lpstr>PowerPoint Presentation</vt:lpstr>
      <vt:lpstr>source of the problem</vt:lpstr>
      <vt:lpstr>How Doctors Learn About Death &amp; Dying</vt:lpstr>
      <vt:lpstr>Obstacles to End-of-Life Care for Western Medical Physicians:</vt:lpstr>
      <vt:lpstr>Obstacles to End-of-Life Care for Western Medical Physicians:</vt:lpstr>
      <vt:lpstr>Obstacles to End-of-Life Care for Western Medical Physicians:</vt:lpstr>
      <vt:lpstr>The “Hidden Curriculum”</vt:lpstr>
      <vt:lpstr>Obstacles to End-of-Life Care for Western Medical Physicians:</vt:lpstr>
      <vt:lpstr>The Doctor’s Quiet Grief</vt:lpstr>
      <vt:lpstr>Negative Attitudes About Death and Dying:</vt:lpstr>
      <vt:lpstr>Negative Attitudes About Death and Dying:</vt:lpstr>
      <vt:lpstr>Negative Attitudes About Death and Dying:</vt:lpstr>
      <vt:lpstr>Negative Attitudes About Death and Dying:</vt:lpstr>
      <vt:lpstr>What doctors need to learn about death and dying</vt:lpstr>
      <vt:lpstr>What Doctors Need to Learn About Death &amp; Dying</vt:lpstr>
      <vt:lpstr>What the Future Holds – Part 1</vt:lpstr>
      <vt:lpstr>What is “Integral Medicine?”</vt:lpstr>
      <vt:lpstr>The 4 Perspectives of Integral Medicine:</vt:lpstr>
      <vt:lpstr>Obstacles for Physicians in Western Medicine to End-of-Life Care:</vt:lpstr>
      <vt:lpstr>The 4 Perspectives of Integral Theory Applied to End-of-Life Care Issues for MD’s:</vt:lpstr>
      <vt:lpstr>The 4 Perspectives of Integral Medicine</vt:lpstr>
      <vt:lpstr>The 4 Perspectives of Integral Medicine</vt:lpstr>
      <vt:lpstr>The 4 Perspectives of Integral Medicine</vt:lpstr>
      <vt:lpstr>The 4 Perspectives of Integral Medicine</vt:lpstr>
      <vt:lpstr>The Characteristics of Integral Medicine</vt:lpstr>
      <vt:lpstr>Western Medicine is Out of Balance</vt:lpstr>
      <vt:lpstr>Integral Medicine v. Western Medicine</vt:lpstr>
      <vt:lpstr>Integral Medicine and Hospice Care</vt:lpstr>
      <vt:lpstr>Hospice Care is Balanced and Integral</vt:lpstr>
      <vt:lpstr>What the Future Holds – Part 2</vt:lpstr>
      <vt:lpstr>The Baby Boom “Tsunami”</vt:lpstr>
      <vt:lpstr>Characteristics of the Baby Boom Generation:</vt:lpstr>
      <vt:lpstr>Characteristics of the Baby Boom Generation:</vt:lpstr>
      <vt:lpstr>How do Baby Boomers differ from their parents?</vt:lpstr>
      <vt:lpstr>How do Baby Boomers differ from their parents?</vt:lpstr>
      <vt:lpstr>How Baby Boomers are Changing the Culture of Medicine:</vt:lpstr>
      <vt:lpstr>What needs to change?</vt:lpstr>
      <vt:lpstr>How Doctors are Reacting to Change:</vt:lpstr>
      <vt:lpstr>Integral Medicine and Hospice Care</vt:lpstr>
      <vt:lpstr>Integral Medicine and Hospice Care are Perfect for Baby Boomers:</vt:lpstr>
      <vt:lpstr>Challenges for Hospice in the “Baby Boom Tsunami”</vt:lpstr>
      <vt:lpstr>Opportunities for Hospice in the “Baby Boom Tsunami”</vt:lpstr>
      <vt:lpstr>Opportunity</vt:lpstr>
      <vt:lpstr>A New vision for end-of-life care</vt:lpstr>
      <vt:lpstr>A New Vision:</vt:lpstr>
      <vt:lpstr>Obstacles to End-of-Life Care for Western Medical Physicians:</vt:lpstr>
      <vt:lpstr>How to Engage Doctors in End-of-Life Care</vt:lpstr>
      <vt:lpstr>How to Engage Doctors in End-of-Life Care</vt:lpstr>
      <vt:lpstr>Online Resources for End-of-Life Issues</vt:lpstr>
      <vt:lpstr>How to Engage Doctors in End-of-Life Care</vt:lpstr>
      <vt:lpstr>How to Engage Doctors in End-of-Life Care</vt:lpstr>
      <vt:lpstr>Transform the Negative Attitudes:</vt:lpstr>
      <vt:lpstr>Transform the Negative Attitudes:</vt:lpstr>
      <vt:lpstr>Transform the Negative Attitudes:</vt:lpstr>
      <vt:lpstr>Transform the Negative Attitudes:</vt:lpstr>
      <vt:lpstr>Transform the Negative Attitudes:</vt:lpstr>
      <vt:lpstr>End of Life Transformation</vt:lpstr>
      <vt:lpstr>The “New Vision” for End-of-Life Care:</vt:lpstr>
      <vt:lpstr>PowerPoint Presentation</vt:lpstr>
      <vt:lpstr>PowerPoint Presentation</vt:lpstr>
      <vt:lpstr>PowerPoint Presentation</vt:lpstr>
      <vt:lpstr>PowerPoint Presentation</vt:lpstr>
      <vt:lpstr>PowerPoint Presentation</vt:lpstr>
      <vt:lpstr>PowerPoint Presentation</vt:lpstr>
      <vt:lpstr>Questions or comments?</vt:lpstr>
      <vt:lpstr>End-of-Life University</vt:lpstr>
      <vt:lpstr>Connect With Me!</vt:lpstr>
      <vt:lpstr>Karen Wyatt MD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Wyatt</dc:creator>
  <cp:lastModifiedBy>GatewayAlliance</cp:lastModifiedBy>
  <cp:revision>214</cp:revision>
  <dcterms:created xsi:type="dcterms:W3CDTF">2012-09-08T05:00:50Z</dcterms:created>
  <dcterms:modified xsi:type="dcterms:W3CDTF">2013-08-11T05:22:16Z</dcterms:modified>
</cp:coreProperties>
</file>