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5" r:id="rId3"/>
  </p:sldMasterIdLst>
  <p:notesMasterIdLst>
    <p:notesMasterId r:id="rId35"/>
  </p:notesMasterIdLst>
  <p:handoutMasterIdLst>
    <p:handoutMasterId r:id="rId36"/>
  </p:handoutMasterIdLst>
  <p:sldIdLst>
    <p:sldId id="414" r:id="rId4"/>
    <p:sldId id="257" r:id="rId5"/>
    <p:sldId id="376" r:id="rId6"/>
    <p:sldId id="412" r:id="rId7"/>
    <p:sldId id="264" r:id="rId8"/>
    <p:sldId id="436" r:id="rId9"/>
    <p:sldId id="398" r:id="rId10"/>
    <p:sldId id="413" r:id="rId11"/>
    <p:sldId id="431" r:id="rId12"/>
    <p:sldId id="439" r:id="rId13"/>
    <p:sldId id="401" r:id="rId14"/>
    <p:sldId id="402" r:id="rId15"/>
    <p:sldId id="403" r:id="rId16"/>
    <p:sldId id="419" r:id="rId17"/>
    <p:sldId id="420" r:id="rId18"/>
    <p:sldId id="421" r:id="rId19"/>
    <p:sldId id="422" r:id="rId20"/>
    <p:sldId id="432" r:id="rId21"/>
    <p:sldId id="433" r:id="rId22"/>
    <p:sldId id="423" r:id="rId23"/>
    <p:sldId id="424" r:id="rId24"/>
    <p:sldId id="425" r:id="rId25"/>
    <p:sldId id="434" r:id="rId26"/>
    <p:sldId id="426" r:id="rId27"/>
    <p:sldId id="435" r:id="rId28"/>
    <p:sldId id="441" r:id="rId29"/>
    <p:sldId id="437" r:id="rId30"/>
    <p:sldId id="438" r:id="rId31"/>
    <p:sldId id="440" r:id="rId32"/>
    <p:sldId id="430" r:id="rId33"/>
    <p:sldId id="320" r:id="rId34"/>
  </p:sldIdLst>
  <p:sldSz cx="9144000" cy="6858000" type="screen4x3"/>
  <p:notesSz cx="7102475" cy="9388475"/>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488A"/>
    <a:srgbClr val="0338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74" autoAdjust="0"/>
    <p:restoredTop sz="81867" autoAdjust="0"/>
  </p:normalViewPr>
  <p:slideViewPr>
    <p:cSldViewPr>
      <p:cViewPr varScale="1">
        <p:scale>
          <a:sx n="45" d="100"/>
          <a:sy n="45" d="100"/>
        </p:scale>
        <p:origin x="1506" y="48"/>
      </p:cViewPr>
      <p:guideLst>
        <p:guide orient="horz" pos="2160"/>
        <p:guide pos="2880"/>
      </p:guideLst>
    </p:cSldViewPr>
  </p:slideViewPr>
  <p:outlineViewPr>
    <p:cViewPr>
      <p:scale>
        <a:sx n="33" d="100"/>
        <a:sy n="33" d="100"/>
      </p:scale>
      <p:origin x="0" y="-26610"/>
    </p:cViewPr>
  </p:outlineViewPr>
  <p:notesTextViewPr>
    <p:cViewPr>
      <p:scale>
        <a:sx n="200" d="100"/>
        <a:sy n="200" d="100"/>
      </p:scale>
      <p:origin x="0" y="0"/>
    </p:cViewPr>
  </p:notesTextViewPr>
  <p:sorterViewPr>
    <p:cViewPr varScale="1">
      <p:scale>
        <a:sx n="100" d="100"/>
        <a:sy n="100" d="100"/>
      </p:scale>
      <p:origin x="0" y="-978"/>
    </p:cViewPr>
  </p:sorterViewPr>
  <p:notesViewPr>
    <p:cSldViewPr snapToGrid="0" snapToObjects="1">
      <p:cViewPr varScale="1">
        <p:scale>
          <a:sx n="141" d="100"/>
          <a:sy n="141" d="100"/>
        </p:scale>
        <p:origin x="-3632" y="-104"/>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1.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1" tIns="47111" rIns="94221" bIns="47111" rtlCol="0"/>
          <a:lstStyle>
            <a:lvl1pPr algn="l">
              <a:defRPr sz="1200">
                <a:latin typeface="Arial" pitchFamily="-110" charset="0"/>
                <a:ea typeface="ＭＳ Ｐゴシック" pitchFamily="-110" charset="-128"/>
                <a:cs typeface="ＭＳ Ｐゴシック" pitchFamily="-110" charset="-128"/>
              </a:defRPr>
            </a:lvl1pPr>
          </a:lstStyle>
          <a:p>
            <a:pPr>
              <a:defRPr/>
            </a:pPr>
            <a:endParaRPr lang="en-US"/>
          </a:p>
        </p:txBody>
      </p:sp>
      <p:sp>
        <p:nvSpPr>
          <p:cNvPr id="3" name="Date Placeholder 2"/>
          <p:cNvSpPr>
            <a:spLocks noGrp="1"/>
          </p:cNvSpPr>
          <p:nvPr>
            <p:ph type="dt" sz="quarter" idx="1"/>
          </p:nvPr>
        </p:nvSpPr>
        <p:spPr>
          <a:xfrm>
            <a:off x="4023093" y="0"/>
            <a:ext cx="3077739" cy="469424"/>
          </a:xfrm>
          <a:prstGeom prst="rect">
            <a:avLst/>
          </a:prstGeom>
        </p:spPr>
        <p:txBody>
          <a:bodyPr vert="horz" wrap="square" lIns="94221" tIns="47111" rIns="94221" bIns="47111" numCol="1" anchor="t" anchorCtr="0" compatLnSpc="1">
            <a:prstTxWarp prst="textNoShape">
              <a:avLst/>
            </a:prstTxWarp>
          </a:bodyPr>
          <a:lstStyle>
            <a:lvl1pPr algn="r">
              <a:defRPr sz="1200" smtClean="0"/>
            </a:lvl1pPr>
          </a:lstStyle>
          <a:p>
            <a:pPr>
              <a:defRPr/>
            </a:pPr>
            <a:fld id="{58B9B222-5CDD-4293-BDEE-A6431AD80A92}" type="datetime1">
              <a:rPr lang="en-US"/>
              <a:pPr>
                <a:defRPr/>
              </a:pPr>
              <a:t>1/17/2018</a:t>
            </a:fld>
            <a:endParaRPr lang="en-US"/>
          </a:p>
        </p:txBody>
      </p:sp>
      <p:sp>
        <p:nvSpPr>
          <p:cNvPr id="4" name="Footer Placeholder 3"/>
          <p:cNvSpPr>
            <a:spLocks noGrp="1"/>
          </p:cNvSpPr>
          <p:nvPr>
            <p:ph type="ftr" sz="quarter" idx="2"/>
          </p:nvPr>
        </p:nvSpPr>
        <p:spPr>
          <a:xfrm>
            <a:off x="0" y="8917422"/>
            <a:ext cx="3077739" cy="469424"/>
          </a:xfrm>
          <a:prstGeom prst="rect">
            <a:avLst/>
          </a:prstGeom>
        </p:spPr>
        <p:txBody>
          <a:bodyPr vert="horz" lIns="94221" tIns="47111" rIns="94221" bIns="47111" rtlCol="0" anchor="b"/>
          <a:lstStyle>
            <a:lvl1pPr algn="l">
              <a:defRPr sz="1200">
                <a:latin typeface="Arial" pitchFamily="-110" charset="0"/>
                <a:ea typeface="ＭＳ Ｐゴシック" pitchFamily="-110" charset="-128"/>
                <a:cs typeface="ＭＳ Ｐゴシック" pitchFamily="-110" charset="-128"/>
              </a:defRPr>
            </a:lvl1pPr>
          </a:lstStyle>
          <a:p>
            <a:pPr>
              <a:defRPr/>
            </a:pPr>
            <a:endParaRPr lang="en-US"/>
          </a:p>
        </p:txBody>
      </p:sp>
      <p:sp>
        <p:nvSpPr>
          <p:cNvPr id="5" name="Slide Number Placeholder 4"/>
          <p:cNvSpPr>
            <a:spLocks noGrp="1"/>
          </p:cNvSpPr>
          <p:nvPr>
            <p:ph type="sldNum" sz="quarter" idx="3"/>
          </p:nvPr>
        </p:nvSpPr>
        <p:spPr>
          <a:xfrm>
            <a:off x="4023093" y="8917422"/>
            <a:ext cx="3077739" cy="469424"/>
          </a:xfrm>
          <a:prstGeom prst="rect">
            <a:avLst/>
          </a:prstGeom>
        </p:spPr>
        <p:txBody>
          <a:bodyPr vert="horz" wrap="square" lIns="94221" tIns="47111" rIns="94221" bIns="47111" numCol="1" anchor="b" anchorCtr="0" compatLnSpc="1">
            <a:prstTxWarp prst="textNoShape">
              <a:avLst/>
            </a:prstTxWarp>
          </a:bodyPr>
          <a:lstStyle>
            <a:lvl1pPr algn="r">
              <a:defRPr sz="1200" smtClean="0"/>
            </a:lvl1pPr>
          </a:lstStyle>
          <a:p>
            <a:pPr>
              <a:defRPr/>
            </a:pPr>
            <a:fld id="{BB29CDEF-7781-4D53-BC23-1933AD1667DC}" type="slidenum">
              <a:rPr lang="en-US"/>
              <a:pPr>
                <a:defRPr/>
              </a:pPr>
              <a:t>‹#›</a:t>
            </a:fld>
            <a:endParaRPr lang="en-US"/>
          </a:p>
        </p:txBody>
      </p:sp>
    </p:spTree>
    <p:extLst>
      <p:ext uri="{BB962C8B-B14F-4D97-AF65-F5344CB8AC3E}">
        <p14:creationId xmlns:p14="http://schemas.microsoft.com/office/powerpoint/2010/main" val="28228047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1" tIns="47111" rIns="94221" bIns="47111" rtlCol="0"/>
          <a:lstStyle>
            <a:lvl1pPr algn="l">
              <a:defRPr sz="1200">
                <a:latin typeface="Arial" pitchFamily="-110" charset="0"/>
                <a:ea typeface="ＭＳ Ｐゴシック" pitchFamily="-110" charset="-128"/>
                <a:cs typeface="ＭＳ Ｐゴシック" pitchFamily="-110" charset="-128"/>
              </a:defRPr>
            </a:lvl1pPr>
          </a:lstStyle>
          <a:p>
            <a:pPr>
              <a:defRPr/>
            </a:pPr>
            <a:endParaRPr lang="en-US"/>
          </a:p>
        </p:txBody>
      </p:sp>
      <p:sp>
        <p:nvSpPr>
          <p:cNvPr id="3" name="Date Placeholder 2"/>
          <p:cNvSpPr>
            <a:spLocks noGrp="1"/>
          </p:cNvSpPr>
          <p:nvPr>
            <p:ph type="dt" idx="1"/>
          </p:nvPr>
        </p:nvSpPr>
        <p:spPr>
          <a:xfrm>
            <a:off x="4023093" y="0"/>
            <a:ext cx="3077739" cy="469424"/>
          </a:xfrm>
          <a:prstGeom prst="rect">
            <a:avLst/>
          </a:prstGeom>
        </p:spPr>
        <p:txBody>
          <a:bodyPr vert="horz" wrap="square" lIns="94221" tIns="47111" rIns="94221" bIns="47111" numCol="1" anchor="t" anchorCtr="0" compatLnSpc="1">
            <a:prstTxWarp prst="textNoShape">
              <a:avLst/>
            </a:prstTxWarp>
          </a:bodyPr>
          <a:lstStyle>
            <a:lvl1pPr algn="r">
              <a:defRPr sz="1200" smtClean="0"/>
            </a:lvl1pPr>
          </a:lstStyle>
          <a:p>
            <a:pPr>
              <a:defRPr/>
            </a:pPr>
            <a:fld id="{C3A4DF52-D627-4D57-BDB9-57A7C2BE82B9}" type="datetime1">
              <a:rPr lang="en-US"/>
              <a:pPr>
                <a:defRPr/>
              </a:pPr>
              <a:t>1/17/2018</a:t>
            </a:fld>
            <a:endParaRPr lang="en-US"/>
          </a:p>
        </p:txBody>
      </p:sp>
      <p:sp>
        <p:nvSpPr>
          <p:cNvPr id="4" name="Slide Image Placeholder 3"/>
          <p:cNvSpPr>
            <a:spLocks noGrp="1" noRot="1" noChangeAspect="1"/>
          </p:cNvSpPr>
          <p:nvPr>
            <p:ph type="sldImg" idx="2"/>
          </p:nvPr>
        </p:nvSpPr>
        <p:spPr>
          <a:xfrm>
            <a:off x="1203325" y="703263"/>
            <a:ext cx="4695825" cy="3521075"/>
          </a:xfrm>
          <a:prstGeom prst="rect">
            <a:avLst/>
          </a:prstGeom>
          <a:noFill/>
          <a:ln w="12700">
            <a:solidFill>
              <a:prstClr val="black"/>
            </a:solidFill>
          </a:ln>
        </p:spPr>
        <p:txBody>
          <a:bodyPr vert="horz" lIns="94221" tIns="47111" rIns="94221" bIns="47111" rtlCol="0" anchor="ctr"/>
          <a:lstStyle/>
          <a:p>
            <a:pPr lvl="0"/>
            <a:endParaRPr lang="en-US" noProof="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1" tIns="47111" rIns="94221" bIns="4711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1" tIns="47111" rIns="94221" bIns="47111" rtlCol="0" anchor="b"/>
          <a:lstStyle>
            <a:lvl1pPr algn="l">
              <a:defRPr sz="1200">
                <a:latin typeface="Arial" pitchFamily="-110" charset="0"/>
                <a:ea typeface="ＭＳ Ｐゴシック" pitchFamily="-110" charset="-128"/>
                <a:cs typeface="ＭＳ Ｐゴシック" pitchFamily="-110" charset="-128"/>
              </a:defRPr>
            </a:lvl1pPr>
          </a:lstStyle>
          <a:p>
            <a:pPr>
              <a:defRPr/>
            </a:pPr>
            <a:endParaRPr lang="en-US"/>
          </a:p>
        </p:txBody>
      </p:sp>
      <p:sp>
        <p:nvSpPr>
          <p:cNvPr id="7" name="Slide Number Placeholder 6"/>
          <p:cNvSpPr>
            <a:spLocks noGrp="1"/>
          </p:cNvSpPr>
          <p:nvPr>
            <p:ph type="sldNum" sz="quarter" idx="5"/>
          </p:nvPr>
        </p:nvSpPr>
        <p:spPr>
          <a:xfrm>
            <a:off x="4023093" y="8917422"/>
            <a:ext cx="3077739" cy="469424"/>
          </a:xfrm>
          <a:prstGeom prst="rect">
            <a:avLst/>
          </a:prstGeom>
        </p:spPr>
        <p:txBody>
          <a:bodyPr vert="horz" wrap="square" lIns="94221" tIns="47111" rIns="94221" bIns="47111" numCol="1" anchor="b" anchorCtr="0" compatLnSpc="1">
            <a:prstTxWarp prst="textNoShape">
              <a:avLst/>
            </a:prstTxWarp>
          </a:bodyPr>
          <a:lstStyle>
            <a:lvl1pPr algn="r">
              <a:defRPr sz="1200" smtClean="0"/>
            </a:lvl1pPr>
          </a:lstStyle>
          <a:p>
            <a:pPr>
              <a:defRPr/>
            </a:pPr>
            <a:fld id="{39BC0B2F-1946-49B6-9CF4-EBA8BE968C67}" type="slidenum">
              <a:rPr lang="en-US"/>
              <a:pPr>
                <a:defRPr/>
              </a:pPr>
              <a:t>‹#›</a:t>
            </a:fld>
            <a:endParaRPr lang="en-US"/>
          </a:p>
        </p:txBody>
      </p:sp>
    </p:spTree>
    <p:extLst>
      <p:ext uri="{BB962C8B-B14F-4D97-AF65-F5344CB8AC3E}">
        <p14:creationId xmlns:p14="http://schemas.microsoft.com/office/powerpoint/2010/main" val="4028390408"/>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ＭＳ Ｐゴシック" pitchFamily="-110"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9BC0B2F-1946-49B6-9CF4-EBA8BE968C67}" type="slidenum">
              <a:rPr lang="en-US" smtClean="0"/>
              <a:pPr>
                <a:defRPr/>
              </a:pPr>
              <a:t>2</a:t>
            </a:fld>
            <a:endParaRPr lang="en-US" dirty="0"/>
          </a:p>
        </p:txBody>
      </p:sp>
    </p:spTree>
    <p:extLst>
      <p:ext uri="{BB962C8B-B14F-4D97-AF65-F5344CB8AC3E}">
        <p14:creationId xmlns:p14="http://schemas.microsoft.com/office/powerpoint/2010/main" val="1352508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RR 0.90</a:t>
            </a:r>
          </a:p>
        </p:txBody>
      </p:sp>
      <p:sp>
        <p:nvSpPr>
          <p:cNvPr id="4" name="Slide Number Placeholder 3"/>
          <p:cNvSpPr>
            <a:spLocks noGrp="1"/>
          </p:cNvSpPr>
          <p:nvPr>
            <p:ph type="sldNum" sz="quarter" idx="10"/>
          </p:nvPr>
        </p:nvSpPr>
        <p:spPr/>
        <p:txBody>
          <a:bodyPr/>
          <a:lstStyle/>
          <a:p>
            <a:pPr>
              <a:defRPr/>
            </a:pPr>
            <a:fld id="{39BC0B2F-1946-49B6-9CF4-EBA8BE968C67}" type="slidenum">
              <a:rPr lang="en-US" smtClean="0"/>
              <a:pPr>
                <a:defRPr/>
              </a:pPr>
              <a:t>21</a:t>
            </a:fld>
            <a:endParaRPr lang="en-US"/>
          </a:p>
        </p:txBody>
      </p:sp>
    </p:spTree>
    <p:extLst>
      <p:ext uri="{BB962C8B-B14F-4D97-AF65-F5344CB8AC3E}">
        <p14:creationId xmlns:p14="http://schemas.microsoft.com/office/powerpoint/2010/main" val="1775846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the opioids the least constipation per unit of analgesia are methadone</a:t>
            </a:r>
            <a:r>
              <a:rPr lang="en-US" baseline="0" dirty="0"/>
              <a:t> and transdermal fentanyl with the others being similar</a:t>
            </a:r>
            <a:endParaRPr lang="en-US" dirty="0"/>
          </a:p>
        </p:txBody>
      </p:sp>
      <p:sp>
        <p:nvSpPr>
          <p:cNvPr id="4" name="Slide Number Placeholder 3"/>
          <p:cNvSpPr>
            <a:spLocks noGrp="1"/>
          </p:cNvSpPr>
          <p:nvPr>
            <p:ph type="sldNum" sz="quarter" idx="10"/>
          </p:nvPr>
        </p:nvSpPr>
        <p:spPr/>
        <p:txBody>
          <a:bodyPr/>
          <a:lstStyle/>
          <a:p>
            <a:pPr>
              <a:defRPr/>
            </a:pPr>
            <a:fld id="{39BC0B2F-1946-49B6-9CF4-EBA8BE968C67}" type="slidenum">
              <a:rPr lang="en-US" smtClean="0"/>
              <a:pPr>
                <a:defRPr/>
              </a:pPr>
              <a:t>22</a:t>
            </a:fld>
            <a:endParaRPr lang="en-US" dirty="0"/>
          </a:p>
        </p:txBody>
      </p:sp>
    </p:spTree>
    <p:extLst>
      <p:ext uri="{BB962C8B-B14F-4D97-AF65-F5344CB8AC3E}">
        <p14:creationId xmlns:p14="http://schemas.microsoft.com/office/powerpoint/2010/main" val="14332881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Eat</a:t>
            </a:r>
            <a:r>
              <a:rPr lang="en-US" baseline="0" dirty="0"/>
              <a:t> nothing for at least 30 minutes before, </a:t>
            </a:r>
            <a:r>
              <a:rPr lang="en-US" baseline="0" dirty="0" err="1"/>
              <a:t>Osteo</a:t>
            </a:r>
            <a:r>
              <a:rPr lang="en-US" baseline="0" dirty="0"/>
              <a:t> necrosis especially common breast CA, Multiple myeloma,  </a:t>
            </a:r>
            <a:r>
              <a:rPr lang="en-US" dirty="0" err="1"/>
              <a:t>Abd</a:t>
            </a:r>
            <a:r>
              <a:rPr lang="en-US" dirty="0"/>
              <a:t> pain (2-7%), joint/muscle/bone pain (&lt;6%), osteonecrosis 1/10,000, flatulence 4%, Headache 3%</a:t>
            </a:r>
          </a:p>
        </p:txBody>
      </p:sp>
      <p:sp>
        <p:nvSpPr>
          <p:cNvPr id="4" name="Slide Number Placeholder 3"/>
          <p:cNvSpPr>
            <a:spLocks noGrp="1"/>
          </p:cNvSpPr>
          <p:nvPr>
            <p:ph type="sldNum" sz="quarter" idx="10"/>
          </p:nvPr>
        </p:nvSpPr>
        <p:spPr/>
        <p:txBody>
          <a:bodyPr/>
          <a:lstStyle/>
          <a:p>
            <a:pPr>
              <a:defRPr/>
            </a:pPr>
            <a:fld id="{39BC0B2F-1946-49B6-9CF4-EBA8BE968C67}" type="slidenum">
              <a:rPr lang="en-US" smtClean="0"/>
              <a:pPr>
                <a:defRPr/>
              </a:pPr>
              <a:t>23</a:t>
            </a:fld>
            <a:endParaRPr lang="en-US"/>
          </a:p>
        </p:txBody>
      </p:sp>
    </p:spTree>
    <p:extLst>
      <p:ext uri="{BB962C8B-B14F-4D97-AF65-F5344CB8AC3E}">
        <p14:creationId xmlns:p14="http://schemas.microsoft.com/office/powerpoint/2010/main" val="168060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Syncope 1.7 higher</a:t>
            </a:r>
            <a:r>
              <a:rPr lang="en-US" baseline="0" dirty="0"/>
              <a:t> in the donepezil arm, A trial of 295 patients with advanced dementia found patients who had </a:t>
            </a:r>
            <a:r>
              <a:rPr lang="en-US" baseline="0" dirty="0" err="1"/>
              <a:t>memantine</a:t>
            </a:r>
            <a:r>
              <a:rPr lang="en-US" baseline="0" dirty="0"/>
              <a:t> and donepezil did not show clinically important changes (1.2 points on MMSE exam) or on nursing home placement, </a:t>
            </a:r>
            <a:r>
              <a:rPr lang="en-US" baseline="0" dirty="0" err="1"/>
              <a:t>nameda</a:t>
            </a:r>
            <a:r>
              <a:rPr lang="en-US" baseline="0" dirty="0"/>
              <a:t> hallucinations and dizziness.  Potential benefit for 1/12 and potential GI harm 1/12.</a:t>
            </a:r>
            <a:endParaRPr lang="en-US" dirty="0"/>
          </a:p>
        </p:txBody>
      </p:sp>
      <p:sp>
        <p:nvSpPr>
          <p:cNvPr id="4" name="Slide Number Placeholder 3"/>
          <p:cNvSpPr>
            <a:spLocks noGrp="1"/>
          </p:cNvSpPr>
          <p:nvPr>
            <p:ph type="sldNum" sz="quarter" idx="10"/>
          </p:nvPr>
        </p:nvSpPr>
        <p:spPr/>
        <p:txBody>
          <a:bodyPr/>
          <a:lstStyle/>
          <a:p>
            <a:pPr>
              <a:defRPr/>
            </a:pPr>
            <a:fld id="{39BC0B2F-1946-49B6-9CF4-EBA8BE968C67}" type="slidenum">
              <a:rPr lang="en-US" smtClean="0"/>
              <a:pPr>
                <a:defRPr/>
              </a:pPr>
              <a:t>27</a:t>
            </a:fld>
            <a:endParaRPr lang="en-US"/>
          </a:p>
        </p:txBody>
      </p:sp>
    </p:spTree>
    <p:extLst>
      <p:ext uri="{BB962C8B-B14F-4D97-AF65-F5344CB8AC3E}">
        <p14:creationId xmlns:p14="http://schemas.microsoft.com/office/powerpoint/2010/main" val="13290695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¾ recent trials demonstrated no benefit to </a:t>
            </a:r>
            <a:r>
              <a:rPr lang="en-US" dirty="0" err="1"/>
              <a:t>Ginko</a:t>
            </a:r>
            <a:r>
              <a:rPr lang="en-US" dirty="0"/>
              <a:t>, with aspirin</a:t>
            </a:r>
            <a:r>
              <a:rPr lang="en-US" baseline="0" dirty="0"/>
              <a:t> spontaneous bleeding into anterior chamber of eye</a:t>
            </a:r>
            <a:endParaRPr lang="en-US" dirty="0"/>
          </a:p>
        </p:txBody>
      </p:sp>
      <p:sp>
        <p:nvSpPr>
          <p:cNvPr id="4" name="Slide Number Placeholder 3"/>
          <p:cNvSpPr>
            <a:spLocks noGrp="1"/>
          </p:cNvSpPr>
          <p:nvPr>
            <p:ph type="sldNum" sz="quarter" idx="10"/>
          </p:nvPr>
        </p:nvSpPr>
        <p:spPr/>
        <p:txBody>
          <a:bodyPr/>
          <a:lstStyle/>
          <a:p>
            <a:pPr>
              <a:defRPr/>
            </a:pPr>
            <a:fld id="{39BC0B2F-1946-49B6-9CF4-EBA8BE968C67}" type="slidenum">
              <a:rPr lang="en-US" smtClean="0"/>
              <a:pPr>
                <a:defRPr/>
              </a:pPr>
              <a:t>28</a:t>
            </a:fld>
            <a:endParaRPr lang="en-US"/>
          </a:p>
        </p:txBody>
      </p:sp>
    </p:spTree>
    <p:extLst>
      <p:ext uri="{BB962C8B-B14F-4D97-AF65-F5344CB8AC3E}">
        <p14:creationId xmlns:p14="http://schemas.microsoft.com/office/powerpoint/2010/main" val="18331031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pitchFamily="-110" charset="-128"/>
                <a:cs typeface="ＭＳ Ｐゴシック" pitchFamily="-110" charset="-128"/>
              </a:rPr>
              <a:t>Previous studies have illustrated obstacles elderly patients encounter with inhaled COPD medications.  A study of 2730 advanced COPD patients found that they rarely used their inhaled medications at the prescribed frequency with only 19.8% refilling their inhaled corticosteroids and 30.6% their long-acting beta-agonists at the prescribed interval.</a:t>
            </a:r>
            <a:r>
              <a:rPr lang="en-US" sz="1200" kern="1200" baseline="30000" dirty="0">
                <a:solidFill>
                  <a:schemeClr val="tx1"/>
                </a:solidFill>
                <a:effectLst/>
                <a:latin typeface="+mn-lt"/>
                <a:ea typeface="ＭＳ Ｐゴシック" pitchFamily="-110" charset="-128"/>
                <a:cs typeface="ＭＳ Ｐゴシック" pitchFamily="-110" charset="-128"/>
              </a:rPr>
              <a:t> 11</a:t>
            </a:r>
            <a:r>
              <a:rPr lang="en-US" sz="1200" kern="1200" dirty="0">
                <a:solidFill>
                  <a:schemeClr val="tx1"/>
                </a:solidFill>
                <a:effectLst/>
                <a:latin typeface="+mn-lt"/>
                <a:ea typeface="ＭＳ Ｐゴシック" pitchFamily="-110" charset="-128"/>
                <a:cs typeface="ＭＳ Ｐゴシック" pitchFamily="-110" charset="-128"/>
              </a:rPr>
              <a:t> Another study demonstrated that even among patients using their inhaled medications as prescribed, that 59% made critical errors that are associated with inadequate drug delivery to pulmonary tissue.</a:t>
            </a:r>
            <a:r>
              <a:rPr lang="en-US" sz="1200" kern="1200" baseline="30000" dirty="0">
                <a:solidFill>
                  <a:schemeClr val="tx1"/>
                </a:solidFill>
                <a:effectLst/>
                <a:latin typeface="+mn-lt"/>
                <a:ea typeface="ＭＳ Ｐゴシック" pitchFamily="-110" charset="-128"/>
                <a:cs typeface="ＭＳ Ｐゴシック" pitchFamily="-110" charset="-128"/>
              </a:rPr>
              <a:t> 12</a:t>
            </a:r>
            <a:r>
              <a:rPr lang="en-US" sz="1200" kern="1200" dirty="0">
                <a:solidFill>
                  <a:schemeClr val="tx1"/>
                </a:solidFill>
                <a:effectLst/>
                <a:latin typeface="+mn-lt"/>
                <a:ea typeface="ＭＳ Ｐゴシック" pitchFamily="-110" charset="-128"/>
                <a:cs typeface="ＭＳ Ｐゴシック" pitchFamily="-110" charset="-128"/>
              </a:rPr>
              <a:t> The complexity of these medications may be one reason that 80% of patients and caregivers reported that using a nebulizer was superior when compared to a regimen of inhaled medications.  Seventy-five percent of patients reported that their quality of life had improved since beginning a nebulizer-based therapy and caregivers were even more satisfied than patients with nebulized therapies.</a:t>
            </a:r>
            <a:r>
              <a:rPr lang="en-US" sz="1200" kern="1200" baseline="30000" dirty="0">
                <a:solidFill>
                  <a:schemeClr val="tx1"/>
                </a:solidFill>
                <a:effectLst/>
                <a:latin typeface="+mn-lt"/>
                <a:ea typeface="ＭＳ Ｐゴシック" pitchFamily="-110" charset="-128"/>
                <a:cs typeface="ＭＳ Ｐゴシック" pitchFamily="-110" charset="-128"/>
              </a:rPr>
              <a:t> 57 </a:t>
            </a:r>
            <a:endParaRPr lang="en-US" sz="1200" kern="1200" dirty="0">
              <a:solidFill>
                <a:schemeClr val="tx1"/>
              </a:solidFill>
              <a:effectLst/>
              <a:latin typeface="+mn-lt"/>
              <a:ea typeface="ＭＳ Ｐゴシック" pitchFamily="-110" charset="-128"/>
              <a:cs typeface="ＭＳ Ｐゴシック" pitchFamily="-110" charset="-128"/>
            </a:endParaRPr>
          </a:p>
          <a:p>
            <a:endParaRPr lang="en-US" dirty="0"/>
          </a:p>
        </p:txBody>
      </p:sp>
      <p:sp>
        <p:nvSpPr>
          <p:cNvPr id="4" name="Slide Number Placeholder 3"/>
          <p:cNvSpPr>
            <a:spLocks noGrp="1"/>
          </p:cNvSpPr>
          <p:nvPr>
            <p:ph type="sldNum" sz="quarter" idx="10"/>
          </p:nvPr>
        </p:nvSpPr>
        <p:spPr/>
        <p:txBody>
          <a:bodyPr/>
          <a:lstStyle/>
          <a:p>
            <a:pPr>
              <a:defRPr/>
            </a:pPr>
            <a:fld id="{39BC0B2F-1946-49B6-9CF4-EBA8BE968C67}" type="slidenum">
              <a:rPr lang="en-US" smtClean="0"/>
              <a:pPr>
                <a:defRPr/>
              </a:pPr>
              <a:t>29</a:t>
            </a:fld>
            <a:endParaRPr lang="en-US"/>
          </a:p>
        </p:txBody>
      </p:sp>
    </p:spTree>
    <p:extLst>
      <p:ext uri="{BB962C8B-B14F-4D97-AF65-F5344CB8AC3E}">
        <p14:creationId xmlns:p14="http://schemas.microsoft.com/office/powerpoint/2010/main" val="33303935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Dizziness:</a:t>
            </a:r>
            <a:r>
              <a:rPr lang="en-US" baseline="0" dirty="0"/>
              <a:t> Meclizine (</a:t>
            </a:r>
            <a:r>
              <a:rPr lang="en-US" baseline="0"/>
              <a:t>7</a:t>
            </a:r>
            <a:r>
              <a:rPr lang="en-US" baseline="30000"/>
              <a:t>th</a:t>
            </a:r>
            <a:r>
              <a:rPr lang="en-US" baseline="0"/>
              <a:t> circle of hell)</a:t>
            </a:r>
            <a:endParaRPr lang="en-US"/>
          </a:p>
        </p:txBody>
      </p:sp>
      <p:sp>
        <p:nvSpPr>
          <p:cNvPr id="4" name="Slide Number Placeholder 3"/>
          <p:cNvSpPr>
            <a:spLocks noGrp="1"/>
          </p:cNvSpPr>
          <p:nvPr>
            <p:ph type="sldNum" sz="quarter" idx="10"/>
          </p:nvPr>
        </p:nvSpPr>
        <p:spPr/>
        <p:txBody>
          <a:bodyPr/>
          <a:lstStyle/>
          <a:p>
            <a:pPr>
              <a:defRPr/>
            </a:pPr>
            <a:fld id="{39BC0B2F-1946-49B6-9CF4-EBA8BE968C67}" type="slidenum">
              <a:rPr lang="en-US" smtClean="0"/>
              <a:pPr>
                <a:defRPr/>
              </a:pPr>
              <a:t>30</a:t>
            </a:fld>
            <a:endParaRPr lang="en-US"/>
          </a:p>
        </p:txBody>
      </p:sp>
    </p:spTree>
    <p:extLst>
      <p:ext uri="{BB962C8B-B14F-4D97-AF65-F5344CB8AC3E}">
        <p14:creationId xmlns:p14="http://schemas.microsoft.com/office/powerpoint/2010/main" val="16220801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8360AD-3E4C-42B6-8FDE-E9EEFB32226B}" type="slidenum">
              <a:rPr lang="en-US" smtClean="0"/>
              <a:pPr/>
              <a:t>31</a:t>
            </a:fld>
            <a:endParaRPr lang="en-US"/>
          </a:p>
        </p:txBody>
      </p:sp>
    </p:spTree>
    <p:extLst>
      <p:ext uri="{BB962C8B-B14F-4D97-AF65-F5344CB8AC3E}">
        <p14:creationId xmlns:p14="http://schemas.microsoft.com/office/powerpoint/2010/main" val="109737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8360AD-3E4C-42B6-8FDE-E9EEFB32226B}" type="slidenum">
              <a:rPr lang="en-US" smtClean="0"/>
              <a:pPr/>
              <a:t>5</a:t>
            </a:fld>
            <a:endParaRPr lang="en-US" dirty="0"/>
          </a:p>
        </p:txBody>
      </p:sp>
    </p:spTree>
    <p:extLst>
      <p:ext uri="{BB962C8B-B14F-4D97-AF65-F5344CB8AC3E}">
        <p14:creationId xmlns:p14="http://schemas.microsoft.com/office/powerpoint/2010/main" val="839919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9BC0B2F-1946-49B6-9CF4-EBA8BE968C67}" type="slidenum">
              <a:rPr lang="en-US" smtClean="0"/>
              <a:pPr>
                <a:defRPr/>
              </a:pPr>
              <a:t>9</a:t>
            </a:fld>
            <a:endParaRPr lang="en-US"/>
          </a:p>
        </p:txBody>
      </p:sp>
    </p:spTree>
    <p:extLst>
      <p:ext uri="{BB962C8B-B14F-4D97-AF65-F5344CB8AC3E}">
        <p14:creationId xmlns:p14="http://schemas.microsoft.com/office/powerpoint/2010/main" val="1156687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3 spontaneous</a:t>
            </a:r>
            <a:r>
              <a:rPr lang="en-US" baseline="0" dirty="0"/>
              <a:t> bowel movements per week, hard stool, straining, bloating, small stools, incomplete evacuation</a:t>
            </a:r>
          </a:p>
          <a:p>
            <a:r>
              <a:rPr lang="en-US" baseline="0" dirty="0"/>
              <a:t>Normally food spends 2-4 hours in small bowel and 24-48 hours through the colon, half of hospice patients had a transit time of 4-12 days.  Normally 7 L a day of intestinal secretions along with 1.5L from diet.</a:t>
            </a:r>
          </a:p>
          <a:p>
            <a:r>
              <a:rPr lang="en-US" baseline="0" dirty="0"/>
              <a:t>Most common in hospice opiate-induced constipation: 2 causes 1) inhibition of mu receptors, lack of peristalsis, delays transit time, increase anal sphincter tone 2 reduced intestinal secretions produced by prostaglandins and vasoactive intestinal polypeptides by binding to the submucosal plexus, increased fluid and electrolyte absorption in the small and large intestines leading to dry, hard stools</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39BC0B2F-1946-49B6-9CF4-EBA8BE968C67}" type="slidenum">
              <a:rPr lang="en-US" smtClean="0"/>
              <a:pPr>
                <a:defRPr/>
              </a:pPr>
              <a:t>11</a:t>
            </a:fld>
            <a:endParaRPr lang="en-US" dirty="0"/>
          </a:p>
        </p:txBody>
      </p:sp>
    </p:spTree>
    <p:extLst>
      <p:ext uri="{BB962C8B-B14F-4D97-AF65-F5344CB8AC3E}">
        <p14:creationId xmlns:p14="http://schemas.microsoft.com/office/powerpoint/2010/main" val="3710053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Docusate group had more type 6 BMs</a:t>
            </a:r>
            <a:r>
              <a:rPr lang="en-US" baseline="0" dirty="0"/>
              <a:t> </a:t>
            </a:r>
            <a:r>
              <a:rPr lang="en-US" dirty="0"/>
              <a:t>which given</a:t>
            </a:r>
            <a:r>
              <a:rPr lang="en-US" baseline="0" dirty="0"/>
              <a:t> weaker sphincter muscles may make it actually harder for them to fully evaluate their bowel movements.</a:t>
            </a:r>
            <a:endParaRPr lang="en-US" dirty="0"/>
          </a:p>
        </p:txBody>
      </p:sp>
      <p:sp>
        <p:nvSpPr>
          <p:cNvPr id="4" name="Slide Number Placeholder 3"/>
          <p:cNvSpPr>
            <a:spLocks noGrp="1"/>
          </p:cNvSpPr>
          <p:nvPr>
            <p:ph type="sldNum" sz="quarter" idx="10"/>
          </p:nvPr>
        </p:nvSpPr>
        <p:spPr/>
        <p:txBody>
          <a:bodyPr/>
          <a:lstStyle/>
          <a:p>
            <a:pPr>
              <a:defRPr/>
            </a:pPr>
            <a:fld id="{39BC0B2F-1946-49B6-9CF4-EBA8BE968C67}" type="slidenum">
              <a:rPr lang="en-US" smtClean="0"/>
              <a:pPr>
                <a:defRPr/>
              </a:pPr>
              <a:t>12</a:t>
            </a:fld>
            <a:endParaRPr lang="en-US"/>
          </a:p>
        </p:txBody>
      </p:sp>
    </p:spTree>
    <p:extLst>
      <p:ext uri="{BB962C8B-B14F-4D97-AF65-F5344CB8AC3E}">
        <p14:creationId xmlns:p14="http://schemas.microsoft.com/office/powerpoint/2010/main" val="1757713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9BC0B2F-1946-49B6-9CF4-EBA8BE968C67}" type="slidenum">
              <a:rPr lang="en-US" smtClean="0"/>
              <a:pPr>
                <a:defRPr/>
              </a:pPr>
              <a:t>13</a:t>
            </a:fld>
            <a:endParaRPr lang="en-US"/>
          </a:p>
        </p:txBody>
      </p:sp>
    </p:spTree>
    <p:extLst>
      <p:ext uri="{BB962C8B-B14F-4D97-AF65-F5344CB8AC3E}">
        <p14:creationId xmlns:p14="http://schemas.microsoft.com/office/powerpoint/2010/main" val="1034496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add meclizine!</a:t>
            </a:r>
            <a:r>
              <a:rPr lang="en-US" baseline="0" dirty="0"/>
              <a:t>  </a:t>
            </a:r>
            <a:r>
              <a:rPr lang="en-US" dirty="0"/>
              <a:t>Add Senna 2 tabs at</a:t>
            </a:r>
            <a:r>
              <a:rPr lang="en-US" baseline="0" dirty="0"/>
              <a:t> bedtime</a:t>
            </a:r>
            <a:endParaRPr lang="en-US" dirty="0"/>
          </a:p>
        </p:txBody>
      </p:sp>
      <p:sp>
        <p:nvSpPr>
          <p:cNvPr id="4" name="Slide Number Placeholder 3"/>
          <p:cNvSpPr>
            <a:spLocks noGrp="1"/>
          </p:cNvSpPr>
          <p:nvPr>
            <p:ph type="sldNum" sz="quarter" idx="10"/>
          </p:nvPr>
        </p:nvSpPr>
        <p:spPr/>
        <p:txBody>
          <a:bodyPr/>
          <a:lstStyle/>
          <a:p>
            <a:pPr>
              <a:defRPr/>
            </a:pPr>
            <a:fld id="{39BC0B2F-1946-49B6-9CF4-EBA8BE968C67}" type="slidenum">
              <a:rPr lang="en-US" smtClean="0"/>
              <a:pPr>
                <a:defRPr/>
              </a:pPr>
              <a:t>14</a:t>
            </a:fld>
            <a:endParaRPr lang="en-US"/>
          </a:p>
        </p:txBody>
      </p:sp>
    </p:spTree>
    <p:extLst>
      <p:ext uri="{BB962C8B-B14F-4D97-AF65-F5344CB8AC3E}">
        <p14:creationId xmlns:p14="http://schemas.microsoft.com/office/powerpoint/2010/main" val="1185817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LE</a:t>
            </a:r>
            <a:r>
              <a:rPr lang="en-US" baseline="0" dirty="0"/>
              <a:t> edema </a:t>
            </a:r>
            <a:r>
              <a:rPr lang="en-US" dirty="0"/>
              <a:t>2-11% of all patients and &gt;25% in CHF,</a:t>
            </a:r>
            <a:r>
              <a:rPr lang="en-US" baseline="0" dirty="0"/>
              <a:t> not improved with diuretics although ACE-I may help, </a:t>
            </a:r>
            <a:r>
              <a:rPr lang="en-US" baseline="0" dirty="0" err="1"/>
              <a:t>typicaly</a:t>
            </a:r>
            <a:r>
              <a:rPr lang="en-US" baseline="0" dirty="0"/>
              <a:t> begins 2-3 weeks after initiation.  Pulmonary edema in 7-15% of CHF patients, fatigue in 5% of all patients,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39BC0B2F-1946-49B6-9CF4-EBA8BE968C67}" type="slidenum">
              <a:rPr lang="en-US" smtClean="0"/>
              <a:pPr>
                <a:defRPr/>
              </a:pPr>
              <a:t>18</a:t>
            </a:fld>
            <a:endParaRPr lang="en-US"/>
          </a:p>
        </p:txBody>
      </p:sp>
    </p:spTree>
    <p:extLst>
      <p:ext uri="{BB962C8B-B14F-4D97-AF65-F5344CB8AC3E}">
        <p14:creationId xmlns:p14="http://schemas.microsoft.com/office/powerpoint/2010/main" val="19265125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Convert </a:t>
            </a:r>
            <a:r>
              <a:rPr lang="en-US" dirty="0" err="1"/>
              <a:t>oxycontin</a:t>
            </a:r>
            <a:r>
              <a:rPr lang="en-US" dirty="0"/>
              <a:t> to MS </a:t>
            </a:r>
            <a:r>
              <a:rPr lang="en-US" dirty="0" err="1"/>
              <a:t>Contin</a:t>
            </a:r>
            <a:r>
              <a:rPr lang="en-US" dirty="0"/>
              <a:t> or fentanyl,</a:t>
            </a:r>
            <a:r>
              <a:rPr lang="en-US" baseline="0" dirty="0"/>
              <a:t> d/c calcium and vitamin D and iron sulfate, consider dexamethasone and XRT</a:t>
            </a:r>
            <a:endParaRPr lang="en-US" dirty="0"/>
          </a:p>
        </p:txBody>
      </p:sp>
      <p:sp>
        <p:nvSpPr>
          <p:cNvPr id="4" name="Slide Number Placeholder 3"/>
          <p:cNvSpPr>
            <a:spLocks noGrp="1"/>
          </p:cNvSpPr>
          <p:nvPr>
            <p:ph type="sldNum" sz="quarter" idx="10"/>
          </p:nvPr>
        </p:nvSpPr>
        <p:spPr/>
        <p:txBody>
          <a:bodyPr/>
          <a:lstStyle/>
          <a:p>
            <a:pPr>
              <a:defRPr/>
            </a:pPr>
            <a:fld id="{39BC0B2F-1946-49B6-9CF4-EBA8BE968C67}" type="slidenum">
              <a:rPr lang="en-US" smtClean="0"/>
              <a:pPr>
                <a:defRPr/>
              </a:pPr>
              <a:t>20</a:t>
            </a:fld>
            <a:endParaRPr lang="en-US"/>
          </a:p>
        </p:txBody>
      </p:sp>
    </p:spTree>
    <p:extLst>
      <p:ext uri="{BB962C8B-B14F-4D97-AF65-F5344CB8AC3E}">
        <p14:creationId xmlns:p14="http://schemas.microsoft.com/office/powerpoint/2010/main" val="2697074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sp>
        <p:nvSpPr>
          <p:cNvPr id="2" name="Title 1"/>
          <p:cNvSpPr>
            <a:spLocks noGrp="1"/>
          </p:cNvSpPr>
          <p:nvPr>
            <p:ph type="title"/>
          </p:nvPr>
        </p:nvSpPr>
        <p:spPr>
          <a:xfrm>
            <a:off x="381000" y="1600200"/>
            <a:ext cx="8382000" cy="2362200"/>
          </a:xfrm>
          <a:prstGeom prst="rect">
            <a:avLst/>
          </a:prstGeom>
        </p:spPr>
        <p:txBody>
          <a:bodyPr anchor="ctr" anchorCtr="1"/>
          <a:lstStyle>
            <a:lvl1pPr>
              <a:defRPr sz="7200">
                <a:latin typeface="Impact" pitchFamily="34" charset="0"/>
              </a:defRPr>
            </a:lvl1pPr>
          </a:lstStyle>
          <a:p>
            <a:r>
              <a:rPr lang="en-US"/>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pPr>
              <a:defRPr/>
            </a:pPr>
            <a:fld id="{AD8AF663-82AA-45CC-A292-BC62DC901961}" type="datetime1">
              <a:rPr lang="en-US"/>
              <a:pPr>
                <a:defRPr/>
              </a:pPr>
              <a:t>1/17/2018</a:t>
            </a:fld>
            <a:endParaRPr lang="en-US"/>
          </a:p>
        </p:txBody>
      </p:sp>
      <p:sp>
        <p:nvSpPr>
          <p:cNvPr id="6" name="Slide Number Placeholder 4"/>
          <p:cNvSpPr>
            <a:spLocks noGrp="1"/>
          </p:cNvSpPr>
          <p:nvPr>
            <p:ph type="sldNum" sz="quarter" idx="12"/>
          </p:nvPr>
        </p:nvSpPr>
        <p:spPr/>
        <p:txBody>
          <a:bodyPr/>
          <a:lstStyle>
            <a:lvl1pPr>
              <a:defRPr/>
            </a:lvl1pPr>
          </a:lstStyle>
          <a:p>
            <a:pPr>
              <a:defRPr/>
            </a:pPr>
            <a:fld id="{D179BDDE-63F4-45FB-8063-4D82EF4AEFA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4" name="Straight Connector 9"/>
          <p:cNvCxnSpPr>
            <a:cxnSpLocks noChangeShapeType="1"/>
          </p:cNvCxnSpPr>
          <p:nvPr userDrawn="1"/>
        </p:nvCxnSpPr>
        <p:spPr bwMode="auto">
          <a:xfrm>
            <a:off x="0" y="1447800"/>
            <a:ext cx="9144000" cy="1588"/>
          </a:xfrm>
          <a:prstGeom prst="line">
            <a:avLst/>
          </a:prstGeom>
          <a:noFill/>
          <a:ln w="12700">
            <a:solidFill>
              <a:schemeClr val="tx1">
                <a:lumMod val="50000"/>
                <a:lumOff val="50000"/>
              </a:schemeClr>
            </a:solidFill>
            <a:round/>
            <a:headEnd/>
            <a:tailEnd/>
          </a:ln>
        </p:spPr>
      </p:cxnSp>
      <p:sp>
        <p:nvSpPr>
          <p:cNvPr id="3" name="Content Placeholder 2"/>
          <p:cNvSpPr>
            <a:spLocks noGrp="1"/>
          </p:cNvSpPr>
          <p:nvPr>
            <p:ph idx="1"/>
          </p:nvPr>
        </p:nvSpPr>
        <p:spPr>
          <a:xfrm>
            <a:off x="685800" y="1600200"/>
            <a:ext cx="8229600" cy="4525963"/>
          </a:xfrm>
          <a:prstGeom prst="rect">
            <a:avLst/>
          </a:prstGeom>
        </p:spPr>
        <p:txBody>
          <a:bodyPr/>
          <a:lstStyle>
            <a:lvl1pPr>
              <a:defRPr sz="2400" b="0" i="0">
                <a:latin typeface="Arial"/>
                <a:cs typeface="Arial"/>
              </a:defRPr>
            </a:lvl1pPr>
            <a:lvl2pPr>
              <a:defRPr sz="2000" b="0" i="0">
                <a:latin typeface="Arial"/>
                <a:cs typeface="Arial"/>
              </a:defRPr>
            </a:lvl2pPr>
            <a:lvl3pPr>
              <a:defRPr sz="2000" b="0" i="0">
                <a:latin typeface="Arial"/>
                <a:cs typeface="Arial"/>
              </a:defRPr>
            </a:lvl3pPr>
            <a:lvl4pPr>
              <a:defRPr sz="2000" b="0" i="0">
                <a:latin typeface="Arial"/>
                <a:cs typeface="Arial"/>
              </a:defRPr>
            </a:lvl4pPr>
            <a:lvl5pPr>
              <a:defRPr sz="2000" b="0" i="0">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p:nvPr>
        </p:nvSpPr>
        <p:spPr>
          <a:xfrm>
            <a:off x="685800" y="274638"/>
            <a:ext cx="8229600" cy="1143000"/>
          </a:xfrm>
          <a:prstGeom prst="rect">
            <a:avLst/>
          </a:prstGeom>
        </p:spPr>
        <p:txBody>
          <a:bodyPr anchor="ctr" anchorCtr="0">
            <a:normAutofit/>
          </a:bodyPr>
          <a:lstStyle>
            <a:lvl1pPr algn="l">
              <a:defRPr sz="3600">
                <a:latin typeface="Impact"/>
                <a:cs typeface="Impact"/>
              </a:defRPr>
            </a:lvl1pPr>
          </a:lstStyle>
          <a:p>
            <a:r>
              <a:rPr lang="en-US"/>
              <a:t>Click to edit Master title style</a:t>
            </a:r>
            <a:endParaRPr lang="en-US" dirty="0"/>
          </a:p>
        </p:txBody>
      </p:sp>
      <p:sp>
        <p:nvSpPr>
          <p:cNvPr id="5" name="Date Placeholder 3"/>
          <p:cNvSpPr>
            <a:spLocks noGrp="1"/>
          </p:cNvSpPr>
          <p:nvPr>
            <p:ph type="dt" sz="half" idx="10"/>
          </p:nvPr>
        </p:nvSpPr>
        <p:spPr/>
        <p:txBody>
          <a:bodyPr/>
          <a:lstStyle>
            <a:lvl1pPr>
              <a:defRPr smtClean="0"/>
            </a:lvl1pPr>
          </a:lstStyle>
          <a:p>
            <a:pPr>
              <a:defRPr/>
            </a:pPr>
            <a:fld id="{E31EB05D-FD88-4758-9C5B-3D7ACD6B7181}" type="datetime1">
              <a:rPr lang="en-US"/>
              <a:pPr>
                <a:defRPr/>
              </a:pPr>
              <a:t>1/17/2018</a:t>
            </a:fld>
            <a:endParaRPr lang="en-US"/>
          </a:p>
        </p:txBody>
      </p:sp>
      <p:sp>
        <p:nvSpPr>
          <p:cNvPr id="7" name="Slide Number Placeholder 5"/>
          <p:cNvSpPr>
            <a:spLocks noGrp="1"/>
          </p:cNvSpPr>
          <p:nvPr>
            <p:ph type="sldNum" sz="quarter" idx="12"/>
          </p:nvPr>
        </p:nvSpPr>
        <p:spPr/>
        <p:txBody>
          <a:bodyPr/>
          <a:lstStyle>
            <a:lvl1pPr>
              <a:defRPr smtClean="0"/>
            </a:lvl1pPr>
          </a:lstStyle>
          <a:p>
            <a:pPr>
              <a:defRPr/>
            </a:pPr>
            <a:fld id="{2F4E04D8-9A7A-4AEC-B1F1-0B7A3568B0C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5" name="Straight Connector 9"/>
          <p:cNvCxnSpPr>
            <a:cxnSpLocks noChangeShapeType="1"/>
          </p:cNvCxnSpPr>
          <p:nvPr userDrawn="1"/>
        </p:nvCxnSpPr>
        <p:spPr bwMode="auto">
          <a:xfrm>
            <a:off x="0" y="1447800"/>
            <a:ext cx="9144000" cy="1588"/>
          </a:xfrm>
          <a:prstGeom prst="line">
            <a:avLst/>
          </a:prstGeom>
          <a:noFill/>
          <a:ln w="12700">
            <a:solidFill>
              <a:schemeClr val="tx1">
                <a:lumMod val="50000"/>
                <a:lumOff val="50000"/>
              </a:schemeClr>
            </a:solidFill>
            <a:round/>
            <a:headEnd/>
            <a:tailEnd/>
          </a:ln>
        </p:spPr>
      </p:cxnSp>
      <p:sp>
        <p:nvSpPr>
          <p:cNvPr id="3" name="Content Placeholder 2"/>
          <p:cNvSpPr>
            <a:spLocks noGrp="1"/>
          </p:cNvSpPr>
          <p:nvPr>
            <p:ph sz="half" idx="1"/>
          </p:nvPr>
        </p:nvSpPr>
        <p:spPr>
          <a:xfrm>
            <a:off x="685800" y="1600200"/>
            <a:ext cx="3886200" cy="4525963"/>
          </a:xfrm>
          <a:prstGeom prst="rect">
            <a:avLst/>
          </a:prstGeom>
        </p:spPr>
        <p:txBody>
          <a:bodyPr/>
          <a:lstStyle>
            <a:lvl1pPr>
              <a:defRPr sz="2400" b="0" i="0">
                <a:latin typeface="Arial"/>
                <a:cs typeface="Arial"/>
              </a:defRPr>
            </a:lvl1pPr>
            <a:lvl2pPr>
              <a:defRPr sz="2000" b="0" i="0">
                <a:latin typeface="Arial"/>
                <a:cs typeface="Arial"/>
              </a:defRPr>
            </a:lvl2pPr>
            <a:lvl3pPr>
              <a:defRPr sz="2000" b="0" i="0">
                <a:latin typeface="Arial"/>
                <a:cs typeface="Arial"/>
              </a:defRPr>
            </a:lvl3pPr>
            <a:lvl4pPr>
              <a:defRPr sz="2000" b="0" i="0">
                <a:latin typeface="Arial"/>
                <a:cs typeface="Arial"/>
              </a:defRPr>
            </a:lvl4pPr>
            <a:lvl5pPr>
              <a:defRPr sz="2000" b="0" i="0">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00600" y="1600200"/>
            <a:ext cx="3886200" cy="4525963"/>
          </a:xfrm>
          <a:prstGeom prst="rect">
            <a:avLst/>
          </a:prstGeom>
        </p:spPr>
        <p:txBody>
          <a:bodyPr/>
          <a:lstStyle>
            <a:lvl1pPr>
              <a:defRPr sz="2400" b="0" i="0">
                <a:latin typeface="Arial"/>
                <a:cs typeface="Arial"/>
              </a:defRPr>
            </a:lvl1pPr>
            <a:lvl2pPr>
              <a:defRPr sz="2000" b="0" i="0">
                <a:latin typeface="Arial"/>
                <a:cs typeface="Arial"/>
              </a:defRPr>
            </a:lvl2pPr>
            <a:lvl3pPr>
              <a:defRPr sz="2000" b="0" i="0">
                <a:latin typeface="Arial"/>
                <a:cs typeface="Arial"/>
              </a:defRPr>
            </a:lvl3pPr>
            <a:lvl4pPr>
              <a:defRPr sz="2000" b="0" i="0">
                <a:latin typeface="Arial"/>
                <a:cs typeface="Arial"/>
              </a:defRPr>
            </a:lvl4pPr>
            <a:lvl5pPr>
              <a:defRPr sz="2000" b="0" i="0">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p:nvPr>
        </p:nvSpPr>
        <p:spPr>
          <a:xfrm>
            <a:off x="685800" y="274638"/>
            <a:ext cx="8229600" cy="1143000"/>
          </a:xfrm>
          <a:prstGeom prst="rect">
            <a:avLst/>
          </a:prstGeom>
        </p:spPr>
        <p:txBody>
          <a:bodyPr anchor="ctr" anchorCtr="0">
            <a:normAutofit/>
          </a:bodyPr>
          <a:lstStyle>
            <a:lvl1pPr algn="l">
              <a:defRPr sz="3600">
                <a:latin typeface="Impact"/>
                <a:cs typeface="Impact"/>
              </a:defRPr>
            </a:lvl1pPr>
          </a:lstStyle>
          <a:p>
            <a:r>
              <a:rPr lang="en-US"/>
              <a:t>Click to edit Master title style</a:t>
            </a:r>
            <a:endParaRPr lang="en-US" dirty="0"/>
          </a:p>
        </p:txBody>
      </p:sp>
      <p:sp>
        <p:nvSpPr>
          <p:cNvPr id="6" name="Date Placeholder 3"/>
          <p:cNvSpPr>
            <a:spLocks noGrp="1"/>
          </p:cNvSpPr>
          <p:nvPr>
            <p:ph type="dt" sz="half" idx="10"/>
          </p:nvPr>
        </p:nvSpPr>
        <p:spPr/>
        <p:txBody>
          <a:bodyPr/>
          <a:lstStyle>
            <a:lvl1pPr>
              <a:defRPr smtClean="0"/>
            </a:lvl1pPr>
          </a:lstStyle>
          <a:p>
            <a:pPr>
              <a:defRPr/>
            </a:pPr>
            <a:fld id="{27F1DE49-FA40-4DF2-9E99-3ED10BEF9F68}" type="datetime1">
              <a:rPr lang="en-US"/>
              <a:pPr>
                <a:defRPr/>
              </a:pPr>
              <a:t>1/17/2018</a:t>
            </a:fld>
            <a:endParaRPr lang="en-US"/>
          </a:p>
        </p:txBody>
      </p:sp>
      <p:sp>
        <p:nvSpPr>
          <p:cNvPr id="8" name="Slide Number Placeholder 5"/>
          <p:cNvSpPr>
            <a:spLocks noGrp="1"/>
          </p:cNvSpPr>
          <p:nvPr>
            <p:ph type="sldNum" sz="quarter" idx="12"/>
          </p:nvPr>
        </p:nvSpPr>
        <p:spPr/>
        <p:txBody>
          <a:bodyPr/>
          <a:lstStyle>
            <a:lvl1pPr>
              <a:defRPr smtClean="0"/>
            </a:lvl1pPr>
          </a:lstStyle>
          <a:p>
            <a:pPr>
              <a:defRPr/>
            </a:pPr>
            <a:fld id="{6DEEF953-A2E5-4410-99B3-D2DE4AA9F1D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cxnSp>
        <p:nvCxnSpPr>
          <p:cNvPr id="7" name="Straight Connector 6"/>
          <p:cNvCxnSpPr>
            <a:cxnSpLocks noChangeShapeType="1"/>
          </p:cNvCxnSpPr>
          <p:nvPr userDrawn="1"/>
        </p:nvCxnSpPr>
        <p:spPr bwMode="auto">
          <a:xfrm>
            <a:off x="0" y="1447800"/>
            <a:ext cx="9144000" cy="1588"/>
          </a:xfrm>
          <a:prstGeom prst="line">
            <a:avLst/>
          </a:prstGeom>
          <a:noFill/>
          <a:ln w="12700">
            <a:solidFill>
              <a:schemeClr val="tx1">
                <a:lumMod val="50000"/>
                <a:lumOff val="50000"/>
              </a:schemeClr>
            </a:solidFill>
            <a:round/>
            <a:headEnd/>
            <a:tailEnd/>
          </a:ln>
        </p:spPr>
      </p:cxnSp>
      <p:sp>
        <p:nvSpPr>
          <p:cNvPr id="3" name="Text Placeholder 2"/>
          <p:cNvSpPr>
            <a:spLocks noGrp="1"/>
          </p:cNvSpPr>
          <p:nvPr>
            <p:ph type="body" idx="1"/>
          </p:nvPr>
        </p:nvSpPr>
        <p:spPr>
          <a:xfrm>
            <a:off x="685800" y="1524000"/>
            <a:ext cx="3962400" cy="792162"/>
          </a:xfrm>
          <a:prstGeom prst="rect">
            <a:avLst/>
          </a:prstGeom>
        </p:spPr>
        <p:txBody>
          <a:bodyPr anchor="b"/>
          <a:lstStyle>
            <a:lvl1pPr marL="0" indent="0">
              <a:buNone/>
              <a:defRPr sz="2400" b="0" i="0">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362199"/>
            <a:ext cx="3962400" cy="3763963"/>
          </a:xfrm>
          <a:prstGeom prst="rect">
            <a:avLst/>
          </a:prstGeom>
        </p:spPr>
        <p:txBody>
          <a:bodyPr/>
          <a:lstStyle>
            <a:lvl1pPr>
              <a:defRPr sz="2000" b="0" i="0">
                <a:latin typeface="Arial"/>
                <a:cs typeface="Arial"/>
              </a:defRPr>
            </a:lvl1pPr>
            <a:lvl2pPr>
              <a:defRPr sz="2000" b="0" i="0">
                <a:latin typeface="Arial"/>
                <a:cs typeface="Arial"/>
              </a:defRPr>
            </a:lvl2pPr>
            <a:lvl3pPr>
              <a:defRPr sz="2000" b="0" i="0">
                <a:latin typeface="Arial"/>
                <a:cs typeface="Arial"/>
              </a:defRPr>
            </a:lvl3pPr>
            <a:lvl4pPr>
              <a:defRPr sz="2000" b="0" i="0">
                <a:latin typeface="Arial"/>
                <a:cs typeface="Arial"/>
              </a:defRPr>
            </a:lvl4pPr>
            <a:lvl5pPr>
              <a:defRPr sz="2000" b="0" i="0">
                <a:latin typeface="Arial"/>
                <a:cs typeface="Aria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0600" y="1524000"/>
            <a:ext cx="3886200" cy="792162"/>
          </a:xfrm>
          <a:prstGeom prst="rect">
            <a:avLst/>
          </a:prstGeom>
        </p:spPr>
        <p:txBody>
          <a:bodyPr anchor="b"/>
          <a:lstStyle>
            <a:lvl1pPr marL="0" indent="0">
              <a:buNone/>
              <a:defRPr sz="2400" b="0" i="0">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00600" y="2362199"/>
            <a:ext cx="3886200" cy="3763963"/>
          </a:xfrm>
          <a:prstGeom prst="rect">
            <a:avLst/>
          </a:prstGeom>
        </p:spPr>
        <p:txBody>
          <a:bodyPr/>
          <a:lstStyle>
            <a:lvl1pPr>
              <a:defRPr sz="2000" b="0" i="0">
                <a:latin typeface="Arial"/>
                <a:cs typeface="Arial"/>
              </a:defRPr>
            </a:lvl1pPr>
            <a:lvl2pPr>
              <a:defRPr sz="2000" b="0" i="0">
                <a:latin typeface="Arial"/>
                <a:cs typeface="Arial"/>
              </a:defRPr>
            </a:lvl2pPr>
            <a:lvl3pPr>
              <a:defRPr sz="2000" b="0" i="0">
                <a:latin typeface="Arial"/>
                <a:cs typeface="Arial"/>
              </a:defRPr>
            </a:lvl3pPr>
            <a:lvl4pPr>
              <a:defRPr sz="2000" b="0" i="0">
                <a:latin typeface="Arial"/>
                <a:cs typeface="Arial"/>
              </a:defRPr>
            </a:lvl4pPr>
            <a:lvl5pPr>
              <a:defRPr sz="2000" b="0" i="0">
                <a:latin typeface="Arial"/>
                <a:cs typeface="Aria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685800" y="274638"/>
            <a:ext cx="8229600" cy="1143000"/>
          </a:xfrm>
          <a:prstGeom prst="rect">
            <a:avLst/>
          </a:prstGeom>
        </p:spPr>
        <p:txBody>
          <a:bodyPr anchor="ctr" anchorCtr="0">
            <a:normAutofit/>
          </a:bodyPr>
          <a:lstStyle>
            <a:lvl1pPr algn="l">
              <a:defRPr sz="3600">
                <a:latin typeface="Impact"/>
                <a:cs typeface="Impact"/>
              </a:defRPr>
            </a:lvl1pPr>
          </a:lstStyle>
          <a:p>
            <a:r>
              <a:rPr lang="en-US"/>
              <a:t>Click to edit Master title style</a:t>
            </a:r>
            <a:endParaRPr lang="en-US" dirty="0"/>
          </a:p>
        </p:txBody>
      </p:sp>
      <p:sp>
        <p:nvSpPr>
          <p:cNvPr id="8" name="Date Placeholder 3"/>
          <p:cNvSpPr>
            <a:spLocks noGrp="1"/>
          </p:cNvSpPr>
          <p:nvPr>
            <p:ph type="dt" sz="half" idx="10"/>
          </p:nvPr>
        </p:nvSpPr>
        <p:spPr/>
        <p:txBody>
          <a:bodyPr/>
          <a:lstStyle>
            <a:lvl1pPr>
              <a:defRPr smtClean="0"/>
            </a:lvl1pPr>
          </a:lstStyle>
          <a:p>
            <a:pPr>
              <a:defRPr/>
            </a:pPr>
            <a:fld id="{5B195044-8108-4DBD-A798-CEDEBA1DDF24}" type="datetime1">
              <a:rPr lang="en-US"/>
              <a:pPr>
                <a:defRPr/>
              </a:pPr>
              <a:t>1/17/2018</a:t>
            </a:fld>
            <a:endParaRPr lang="en-US"/>
          </a:p>
        </p:txBody>
      </p:sp>
      <p:sp>
        <p:nvSpPr>
          <p:cNvPr id="10" name="Slide Number Placeholder 5"/>
          <p:cNvSpPr>
            <a:spLocks noGrp="1"/>
          </p:cNvSpPr>
          <p:nvPr>
            <p:ph type="sldNum" sz="quarter" idx="12"/>
          </p:nvPr>
        </p:nvSpPr>
        <p:spPr/>
        <p:txBody>
          <a:bodyPr/>
          <a:lstStyle>
            <a:lvl1pPr>
              <a:defRPr smtClean="0"/>
            </a:lvl1pPr>
          </a:lstStyle>
          <a:p>
            <a:pPr>
              <a:defRPr/>
            </a:pPr>
            <a:fld id="{6DBFB9D8-E0AD-4651-ABFE-0CEBC101611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9"/>
          <p:cNvCxnSpPr>
            <a:cxnSpLocks noChangeShapeType="1"/>
          </p:cNvCxnSpPr>
          <p:nvPr userDrawn="1"/>
        </p:nvCxnSpPr>
        <p:spPr bwMode="auto">
          <a:xfrm>
            <a:off x="0" y="1447800"/>
            <a:ext cx="9144000" cy="1588"/>
          </a:xfrm>
          <a:prstGeom prst="line">
            <a:avLst/>
          </a:prstGeom>
          <a:noFill/>
          <a:ln w="12700">
            <a:solidFill>
              <a:schemeClr val="tx1">
                <a:lumMod val="50000"/>
                <a:lumOff val="50000"/>
              </a:schemeClr>
            </a:solidFill>
            <a:round/>
            <a:headEnd/>
            <a:tailEnd/>
          </a:ln>
        </p:spPr>
      </p:cxnSp>
      <p:sp>
        <p:nvSpPr>
          <p:cNvPr id="2" name="Title 1"/>
          <p:cNvSpPr>
            <a:spLocks noGrp="1"/>
          </p:cNvSpPr>
          <p:nvPr>
            <p:ph type="title"/>
          </p:nvPr>
        </p:nvSpPr>
        <p:spPr>
          <a:xfrm>
            <a:off x="685800" y="274638"/>
            <a:ext cx="8229600" cy="1143000"/>
          </a:xfrm>
          <a:prstGeom prst="rect">
            <a:avLst/>
          </a:prstGeom>
        </p:spPr>
        <p:txBody>
          <a:bodyPr anchor="ctr" anchorCtr="0"/>
          <a:lstStyle>
            <a:lvl1pPr algn="l">
              <a:defRPr sz="3600">
                <a:latin typeface="Impact"/>
                <a:cs typeface="Impact"/>
              </a:defRPr>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lvl1pPr>
              <a:defRPr smtClean="0"/>
            </a:lvl1pPr>
          </a:lstStyle>
          <a:p>
            <a:pPr>
              <a:defRPr/>
            </a:pPr>
            <a:fld id="{C218ACD2-8465-4514-8A0C-7B76451D1EC6}" type="datetime1">
              <a:rPr lang="en-US"/>
              <a:pPr>
                <a:defRPr/>
              </a:pPr>
              <a:t>1/17/2018</a:t>
            </a:fld>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5025B23-8DB6-4A73-890D-3CC86343FFA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524000"/>
            <a:ext cx="5486400" cy="43434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8" name="Title 1"/>
          <p:cNvSpPr>
            <a:spLocks noGrp="1"/>
          </p:cNvSpPr>
          <p:nvPr>
            <p:ph type="title"/>
          </p:nvPr>
        </p:nvSpPr>
        <p:spPr>
          <a:xfrm>
            <a:off x="685800" y="274638"/>
            <a:ext cx="8229600" cy="1143000"/>
          </a:xfrm>
          <a:prstGeom prst="rect">
            <a:avLst/>
          </a:prstGeom>
        </p:spPr>
        <p:txBody>
          <a:bodyPr anchor="ctr" anchorCtr="0"/>
          <a:lstStyle>
            <a:lvl1pPr algn="l">
              <a:defRPr sz="3600">
                <a:latin typeface="Impact"/>
                <a:cs typeface="Impact"/>
              </a:defRPr>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DFC1B47A-995A-4ADA-B3A9-3717DF5178E0}" type="datetime1">
              <a:rPr lang="en-US"/>
              <a:pPr>
                <a:defRPr/>
              </a:pPr>
              <a:t>1/17/2018</a:t>
            </a:fld>
            <a:endParaRPr lang="en-US"/>
          </a:p>
        </p:txBody>
      </p:sp>
      <p:sp>
        <p:nvSpPr>
          <p:cNvPr id="6" name="Slide Number Placeholder 5"/>
          <p:cNvSpPr>
            <a:spLocks noGrp="1"/>
          </p:cNvSpPr>
          <p:nvPr>
            <p:ph type="sldNum" sz="quarter" idx="12"/>
          </p:nvPr>
        </p:nvSpPr>
        <p:spPr/>
        <p:txBody>
          <a:bodyPr/>
          <a:lstStyle>
            <a:lvl1pPr>
              <a:defRPr/>
            </a:lvl1pPr>
          </a:lstStyle>
          <a:p>
            <a:pPr>
              <a:defRPr/>
            </a:pPr>
            <a:fld id="{37F199A7-22B2-40E8-A7F7-152BA9C56F8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1487115-C9DD-4491-9497-608495CCAF75}" type="datetime1">
              <a:rPr lang="en-US"/>
              <a:pPr>
                <a:defRPr/>
              </a:pPr>
              <a:t>1/17/2018</a:t>
            </a:fld>
            <a:endParaRPr lang="en-US"/>
          </a:p>
        </p:txBody>
      </p:sp>
      <p:sp>
        <p:nvSpPr>
          <p:cNvPr id="4" name="Slide Number Placeholder 5"/>
          <p:cNvSpPr>
            <a:spLocks noGrp="1"/>
          </p:cNvSpPr>
          <p:nvPr>
            <p:ph type="sldNum" sz="quarter" idx="12"/>
          </p:nvPr>
        </p:nvSpPr>
        <p:spPr/>
        <p:txBody>
          <a:bodyPr/>
          <a:lstStyle>
            <a:lvl1pPr>
              <a:defRPr/>
            </a:lvl1pPr>
          </a:lstStyle>
          <a:p>
            <a:pPr>
              <a:defRPr/>
            </a:pPr>
            <a:fld id="{51F9A498-AAEA-4E68-9940-FB319D9D460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14478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defRPr>
            </a:lvl1pPr>
          </a:lstStyle>
          <a:p>
            <a:pPr>
              <a:defRPr/>
            </a:pPr>
            <a:fld id="{273F70FC-B402-42A2-A7F8-8C82BB29C0C6}" type="datetime1">
              <a:rPr lang="en-US"/>
              <a:pPr>
                <a:defRPr/>
              </a:pPr>
              <a:t>1/17/2018</a:t>
            </a:fld>
            <a:endParaRPr lang="en-US"/>
          </a:p>
        </p:txBody>
      </p:sp>
      <p:sp>
        <p:nvSpPr>
          <p:cNvPr id="6" name="Slide Number Placeholder 5"/>
          <p:cNvSpPr>
            <a:spLocks noGrp="1"/>
          </p:cNvSpPr>
          <p:nvPr>
            <p:ph type="sldNum" sz="quarter" idx="4"/>
          </p:nvPr>
        </p:nvSpPr>
        <p:spPr>
          <a:xfrm>
            <a:off x="7162800" y="6356350"/>
            <a:ext cx="15240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pPr>
              <a:defRPr/>
            </a:pPr>
            <a:fld id="{392C65B3-38FA-4524-A68A-C686AB64D29F}" type="slidenum">
              <a:rPr lang="en-US"/>
              <a:pPr>
                <a:defRPr/>
              </a:pPr>
              <a:t>‹#›</a:t>
            </a:fld>
            <a:endParaRPr lang="en-US"/>
          </a:p>
        </p:txBody>
      </p:sp>
      <p:grpSp>
        <p:nvGrpSpPr>
          <p:cNvPr id="10" name="Group 9"/>
          <p:cNvGrpSpPr/>
          <p:nvPr/>
        </p:nvGrpSpPr>
        <p:grpSpPr>
          <a:xfrm>
            <a:off x="0" y="0"/>
            <a:ext cx="6739007" cy="6858000"/>
            <a:chOff x="0" y="0"/>
            <a:chExt cx="6739007" cy="6858000"/>
          </a:xfrm>
        </p:grpSpPr>
        <p:sp>
          <p:nvSpPr>
            <p:cNvPr id="7" name="Rectangle 6"/>
            <p:cNvSpPr/>
            <p:nvPr userDrawn="1"/>
          </p:nvSpPr>
          <p:spPr>
            <a:xfrm>
              <a:off x="0" y="0"/>
              <a:ext cx="304800" cy="6858000"/>
            </a:xfrm>
            <a:prstGeom prst="rect">
              <a:avLst/>
            </a:prstGeom>
            <a:solidFill>
              <a:srgbClr val="03387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WBMMB.png"/>
            <p:cNvPicPr>
              <a:picLocks noChangeAspect="1"/>
            </p:cNvPicPr>
            <p:nvPr userDrawn="1"/>
          </p:nvPicPr>
          <p:blipFill>
            <a:blip r:embed="rId9"/>
            <a:stretch>
              <a:fillRect/>
            </a:stretch>
          </p:blipFill>
          <p:spPr>
            <a:xfrm>
              <a:off x="2438400" y="6400800"/>
              <a:ext cx="4300607" cy="259073"/>
            </a:xfrm>
            <a:prstGeom prst="rect">
              <a:avLst/>
            </a:prstGeom>
          </p:spPr>
        </p:pic>
      </p:grpSp>
    </p:spTree>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29" r:id="rId6"/>
    <p:sldLayoutId id="2147483830" r:id="rId7"/>
  </p:sldLayoutIdLst>
  <p:hf hdr="0" ftr="0" dt="0"/>
  <p:txStyles>
    <p:titleStyle>
      <a:lvl1pPr algn="ctr" defTabSz="457200" rtl="0" eaLnBrk="1" fontAlgn="base" hangingPunct="1">
        <a:spcBef>
          <a:spcPct val="0"/>
        </a:spcBef>
        <a:spcAft>
          <a:spcPct val="0"/>
        </a:spcAft>
        <a:defRPr sz="4400" kern="1200">
          <a:solidFill>
            <a:schemeClr val="tx1"/>
          </a:solidFill>
          <a:latin typeface="+mj-lt"/>
          <a:ea typeface="ＭＳ Ｐゴシック" pitchFamily="-110" charset="-128"/>
          <a:cs typeface="ＭＳ Ｐゴシック" pitchFamily="-110" charset="-128"/>
        </a:defRPr>
      </a:lvl1pPr>
      <a:lvl2pPr algn="ctr" defTabSz="457200"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2pPr>
      <a:lvl3pPr algn="ctr" defTabSz="457200"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3pPr>
      <a:lvl4pPr algn="ctr" defTabSz="457200"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4pPr>
      <a:lvl5pPr algn="ctr" defTabSz="457200"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5pPr>
      <a:lvl6pPr marL="457200" algn="ctr" defTabSz="457200"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6pPr>
      <a:lvl7pPr marL="914400" algn="ctr" defTabSz="457200"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7pPr>
      <a:lvl8pPr marL="1371600" algn="ctr" defTabSz="457200"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8pPr>
      <a:lvl9pPr marL="1828800" algn="ctr" defTabSz="457200"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110" charset="-128"/>
          <a:cs typeface="ＭＳ Ｐゴシック" pitchFamily="-110"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110"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110"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10"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1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ved=0ahUKEwi4iMzQ0pjMAhUDv4MKHf4uC5kQjRwIBw&amp;url=https://www.movantik.com/opioid-induced-constipation.html&amp;psig=AFQjCNFvTKu63eJgX49qDUp8qpfGgZql7Q&amp;ust=1461084599577359&amp;cad=rjt"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en.wikipedia.org/wiki/Bristol_stool_scal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 Current problem with polypharmacy</a:t>
            </a:r>
          </a:p>
          <a:p>
            <a:r>
              <a:rPr lang="en-US" dirty="0"/>
              <a:t>II. Polypharmacy issues</a:t>
            </a:r>
          </a:p>
          <a:p>
            <a:pPr lvl="1"/>
            <a:r>
              <a:rPr lang="en-US" dirty="0"/>
              <a:t>Medications who have limited or no evidence (docusate, ABD gel, low-dose antipsychotics at EOL, many supplements, Alzheimer’s drugs in patients with advanced dementia)</a:t>
            </a:r>
          </a:p>
          <a:p>
            <a:pPr lvl="1"/>
            <a:r>
              <a:rPr lang="en-US" dirty="0"/>
              <a:t>Medications with little or no benefit because of time frame (calcium, iron, </a:t>
            </a:r>
            <a:r>
              <a:rPr lang="en-US" dirty="0" err="1"/>
              <a:t>antihypertensives</a:t>
            </a:r>
            <a:r>
              <a:rPr lang="en-US" dirty="0"/>
              <a:t>, bisphosphonate, statins)</a:t>
            </a:r>
          </a:p>
          <a:p>
            <a:pPr lvl="1"/>
            <a:r>
              <a:rPr lang="en-US" dirty="0"/>
              <a:t>Medications who can lose their indication for use (diabetes meds, transplant meds, Coumadin for a-fib, inhaled corticosteroids, GI prophylaxis, Alzheimer’s meds)</a:t>
            </a:r>
          </a:p>
          <a:p>
            <a:r>
              <a:rPr lang="en-US" dirty="0"/>
              <a:t>III. Clinical situations</a:t>
            </a:r>
          </a:p>
        </p:txBody>
      </p:sp>
      <p:sp>
        <p:nvSpPr>
          <p:cNvPr id="3" name="Title 2"/>
          <p:cNvSpPr>
            <a:spLocks noGrp="1"/>
          </p:cNvSpPr>
          <p:nvPr>
            <p:ph type="title"/>
          </p:nvPr>
        </p:nvSpPr>
        <p:spPr/>
        <p:txBody>
          <a:bodyPr/>
          <a:lstStyle/>
          <a:p>
            <a:r>
              <a:rPr lang="en-US" dirty="0"/>
              <a:t>Presentation Outline</a:t>
            </a:r>
          </a:p>
        </p:txBody>
      </p:sp>
      <p:sp>
        <p:nvSpPr>
          <p:cNvPr id="4" name="Slide Number Placeholder 3"/>
          <p:cNvSpPr>
            <a:spLocks noGrp="1"/>
          </p:cNvSpPr>
          <p:nvPr>
            <p:ph type="sldNum" sz="quarter" idx="12"/>
          </p:nvPr>
        </p:nvSpPr>
        <p:spPr/>
        <p:txBody>
          <a:bodyPr/>
          <a:lstStyle/>
          <a:p>
            <a:pPr>
              <a:defRPr/>
            </a:pPr>
            <a:fld id="{2F4E04D8-9A7A-4AEC-B1F1-0B7A3568B0CE}" type="slidenum">
              <a:rPr lang="en-US" smtClean="0"/>
              <a:pPr>
                <a:defRPr/>
              </a:pPr>
              <a:t>1</a:t>
            </a:fld>
            <a:endParaRPr lang="en-US"/>
          </a:p>
        </p:txBody>
      </p:sp>
    </p:spTree>
    <p:extLst>
      <p:ext uri="{BB962C8B-B14F-4D97-AF65-F5344CB8AC3E}">
        <p14:creationId xmlns:p14="http://schemas.microsoft.com/office/powerpoint/2010/main" val="1667615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a:srcRect l="3413" t="23571" r="3413" b="7401"/>
          <a:stretch/>
        </p:blipFill>
        <p:spPr>
          <a:xfrm>
            <a:off x="537116" y="1752600"/>
            <a:ext cx="8378284" cy="3505200"/>
          </a:xfrm>
          <a:prstGeom prst="rect">
            <a:avLst/>
          </a:prstGeom>
        </p:spPr>
      </p:pic>
      <p:sp>
        <p:nvSpPr>
          <p:cNvPr id="3" name="Title 2"/>
          <p:cNvSpPr>
            <a:spLocks noGrp="1"/>
          </p:cNvSpPr>
          <p:nvPr>
            <p:ph type="title"/>
          </p:nvPr>
        </p:nvSpPr>
        <p:spPr/>
        <p:txBody>
          <a:bodyPr/>
          <a:lstStyle/>
          <a:p>
            <a:pPr algn="ctr"/>
            <a:r>
              <a:rPr lang="en-US" dirty="0"/>
              <a:t>ABH Gel</a:t>
            </a:r>
          </a:p>
        </p:txBody>
      </p:sp>
      <p:sp>
        <p:nvSpPr>
          <p:cNvPr id="4" name="Slide Number Placeholder 3"/>
          <p:cNvSpPr>
            <a:spLocks noGrp="1"/>
          </p:cNvSpPr>
          <p:nvPr>
            <p:ph type="sldNum" sz="quarter" idx="12"/>
          </p:nvPr>
        </p:nvSpPr>
        <p:spPr/>
        <p:txBody>
          <a:bodyPr/>
          <a:lstStyle/>
          <a:p>
            <a:pPr>
              <a:defRPr/>
            </a:pPr>
            <a:fld id="{2F4E04D8-9A7A-4AEC-B1F1-0B7A3568B0CE}" type="slidenum">
              <a:rPr lang="en-US" smtClean="0"/>
              <a:pPr>
                <a:defRPr/>
              </a:pPr>
              <a:t>10</a:t>
            </a:fld>
            <a:endParaRPr lang="en-US"/>
          </a:p>
        </p:txBody>
      </p:sp>
      <p:sp>
        <p:nvSpPr>
          <p:cNvPr id="6" name="TextBox 5"/>
          <p:cNvSpPr txBox="1"/>
          <p:nvPr/>
        </p:nvSpPr>
        <p:spPr>
          <a:xfrm>
            <a:off x="1944958" y="5492472"/>
            <a:ext cx="5562600" cy="1046440"/>
          </a:xfrm>
          <a:prstGeom prst="rect">
            <a:avLst/>
          </a:prstGeom>
          <a:noFill/>
        </p:spPr>
        <p:txBody>
          <a:bodyPr wrap="square" rtlCol="0">
            <a:spAutoFit/>
          </a:bodyPr>
          <a:lstStyle/>
          <a:p>
            <a:endParaRPr lang="en-US" dirty="0"/>
          </a:p>
          <a:p>
            <a:r>
              <a:rPr lang="en-US" sz="1400" dirty="0"/>
              <a:t>Pain Symptom Manage 2012 May;43(5):961-6.</a:t>
            </a:r>
          </a:p>
          <a:p>
            <a:endParaRPr lang="en-US" dirty="0"/>
          </a:p>
        </p:txBody>
      </p:sp>
    </p:spTree>
    <p:extLst>
      <p:ext uri="{BB962C8B-B14F-4D97-AF65-F5344CB8AC3E}">
        <p14:creationId xmlns:p14="http://schemas.microsoft.com/office/powerpoint/2010/main" val="40456556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57200" y="1728537"/>
            <a:ext cx="3581400" cy="4525963"/>
          </a:xfrm>
        </p:spPr>
        <p:txBody>
          <a:bodyPr/>
          <a:lstStyle/>
          <a:p>
            <a:r>
              <a:rPr lang="en-US" dirty="0"/>
              <a:t>“</a:t>
            </a:r>
            <a:r>
              <a:rPr lang="en-US" i="1" dirty="0"/>
              <a:t>the passage of small, hard feces infrequently and with difficulty</a:t>
            </a:r>
            <a:r>
              <a:rPr lang="en-US" dirty="0"/>
              <a:t>”</a:t>
            </a:r>
          </a:p>
          <a:p>
            <a:r>
              <a:rPr lang="en-US" dirty="0"/>
              <a:t>10% of all people &gt; 65</a:t>
            </a:r>
          </a:p>
          <a:p>
            <a:r>
              <a:rPr lang="en-US" dirty="0"/>
              <a:t>50% of all patients on admission to hospice</a:t>
            </a:r>
          </a:p>
          <a:p>
            <a:r>
              <a:rPr lang="en-US" dirty="0"/>
              <a:t>Up to 90% of patients on opioids will experience constipation at some point!</a:t>
            </a:r>
          </a:p>
          <a:p>
            <a:endParaRPr lang="en-US" dirty="0"/>
          </a:p>
          <a:p>
            <a:endParaRPr lang="en-US" dirty="0"/>
          </a:p>
        </p:txBody>
      </p:sp>
      <p:sp>
        <p:nvSpPr>
          <p:cNvPr id="3" name="Title 2"/>
          <p:cNvSpPr>
            <a:spLocks noGrp="1"/>
          </p:cNvSpPr>
          <p:nvPr>
            <p:ph type="title"/>
          </p:nvPr>
        </p:nvSpPr>
        <p:spPr/>
        <p:txBody>
          <a:bodyPr/>
          <a:lstStyle/>
          <a:p>
            <a:pPr algn="ctr"/>
            <a:r>
              <a:rPr lang="en-US" dirty="0"/>
              <a:t>Opiate-induced Constipation</a:t>
            </a:r>
          </a:p>
        </p:txBody>
      </p:sp>
      <p:sp>
        <p:nvSpPr>
          <p:cNvPr id="4" name="Slide Number Placeholder 3"/>
          <p:cNvSpPr>
            <a:spLocks noGrp="1"/>
          </p:cNvSpPr>
          <p:nvPr>
            <p:ph type="sldNum" sz="quarter" idx="12"/>
          </p:nvPr>
        </p:nvSpPr>
        <p:spPr/>
        <p:txBody>
          <a:bodyPr/>
          <a:lstStyle/>
          <a:p>
            <a:pPr>
              <a:defRPr/>
            </a:pPr>
            <a:fld id="{2F4E04D8-9A7A-4AEC-B1F1-0B7A3568B0CE}" type="slidenum">
              <a:rPr lang="en-US" smtClean="0"/>
              <a:pPr>
                <a:defRPr/>
              </a:pPr>
              <a:t>11</a:t>
            </a:fld>
            <a:endParaRPr lang="en-US" dirty="0"/>
          </a:p>
        </p:txBody>
      </p:sp>
      <p:pic>
        <p:nvPicPr>
          <p:cNvPr id="2050" name="Picture 2" descr="https://www.movantik.com/content/dam/website-services/us/258-movantikdtc-com/desktop/png-images/opioid-induced-constipation-mechanism-of-condition.png">
            <a:hlinkClick r:id="rId3"/>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391525" y="1752600"/>
            <a:ext cx="4523875"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5437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Content Placeholder 2"/>
          <p:cNvSpPr>
            <a:spLocks noGrp="1"/>
          </p:cNvSpPr>
          <p:nvPr>
            <p:ph sz="half" idx="2"/>
          </p:nvPr>
        </p:nvSpPr>
        <p:spPr/>
        <p:txBody>
          <a:bodyPr/>
          <a:lstStyle/>
          <a:p>
            <a:endParaRPr lang="en-US"/>
          </a:p>
        </p:txBody>
      </p:sp>
      <p:sp>
        <p:nvSpPr>
          <p:cNvPr id="4" name="Text Placeholder 3"/>
          <p:cNvSpPr>
            <a:spLocks noGrp="1"/>
          </p:cNvSpPr>
          <p:nvPr>
            <p:ph type="body" sz="quarter" idx="3"/>
          </p:nvPr>
        </p:nvSpPr>
        <p:spPr/>
        <p:txBody>
          <a:bodyPr/>
          <a:lstStyle/>
          <a:p>
            <a:endParaRPr lang="en-US"/>
          </a:p>
        </p:txBody>
      </p:sp>
      <p:sp>
        <p:nvSpPr>
          <p:cNvPr id="5" name="Content Placeholder 4"/>
          <p:cNvSpPr>
            <a:spLocks noGrp="1"/>
          </p:cNvSpPr>
          <p:nvPr>
            <p:ph sz="quarter" idx="4"/>
          </p:nvPr>
        </p:nvSpPr>
        <p:spPr/>
        <p:txBody>
          <a:bodyPr/>
          <a:lstStyle/>
          <a:p>
            <a:endParaRPr lang="en-US"/>
          </a:p>
        </p:txBody>
      </p:sp>
      <p:sp>
        <p:nvSpPr>
          <p:cNvPr id="6" name="Title 5"/>
          <p:cNvSpPr>
            <a:spLocks noGrp="1"/>
          </p:cNvSpPr>
          <p:nvPr>
            <p:ph type="title"/>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6DBFB9D8-E0AD-4651-ABFE-0CEBC101611E}" type="slidenum">
              <a:rPr lang="en-US" smtClean="0"/>
              <a:pPr>
                <a:defRPr/>
              </a:pPr>
              <a:t>12</a:t>
            </a:fld>
            <a:endParaRPr lang="en-US"/>
          </a:p>
        </p:txBody>
      </p:sp>
      <p:pic>
        <p:nvPicPr>
          <p:cNvPr id="9" name="Picture 8"/>
          <p:cNvPicPr>
            <a:picLocks noChangeAspect="1"/>
          </p:cNvPicPr>
          <p:nvPr/>
        </p:nvPicPr>
        <p:blipFill rotWithShape="1">
          <a:blip r:embed="rId3"/>
          <a:srcRect l="24233" t="9375" r="21301" b="6250"/>
          <a:stretch/>
        </p:blipFill>
        <p:spPr>
          <a:xfrm>
            <a:off x="425346" y="0"/>
            <a:ext cx="8445708" cy="6306023"/>
          </a:xfrm>
          <a:prstGeom prst="rect">
            <a:avLst/>
          </a:prstGeom>
        </p:spPr>
      </p:pic>
    </p:spTree>
    <p:extLst>
      <p:ext uri="{BB962C8B-B14F-4D97-AF65-F5344CB8AC3E}">
        <p14:creationId xmlns:p14="http://schemas.microsoft.com/office/powerpoint/2010/main" val="2444422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Bristol Poop Chart</a:t>
            </a:r>
          </a:p>
        </p:txBody>
      </p:sp>
      <p:sp>
        <p:nvSpPr>
          <p:cNvPr id="4" name="Slide Number Placeholder 3"/>
          <p:cNvSpPr>
            <a:spLocks noGrp="1"/>
          </p:cNvSpPr>
          <p:nvPr>
            <p:ph type="sldNum" sz="quarter" idx="12"/>
          </p:nvPr>
        </p:nvSpPr>
        <p:spPr/>
        <p:txBody>
          <a:bodyPr/>
          <a:lstStyle/>
          <a:p>
            <a:pPr>
              <a:defRPr/>
            </a:pPr>
            <a:fld id="{2F4E04D8-9A7A-4AEC-B1F1-0B7A3568B0CE}" type="slidenum">
              <a:rPr lang="en-US" smtClean="0"/>
              <a:pPr>
                <a:defRPr/>
              </a:pPr>
              <a:t>13</a:t>
            </a:fld>
            <a:endParaRPr lang="en-US" dirty="0"/>
          </a:p>
        </p:txBody>
      </p:sp>
      <p:pic>
        <p:nvPicPr>
          <p:cNvPr id="6146" name="Picture 2" descr="https://upload.wikimedia.org/wikipedia/commons/9/9e/BristolStoolChart.png">
            <a:hlinkClick r:id="rId3"/>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848654" y="1532731"/>
            <a:ext cx="7822104" cy="4708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5900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486477"/>
            <a:ext cx="8229600" cy="5052435"/>
          </a:xfrm>
        </p:spPr>
        <p:txBody>
          <a:bodyPr/>
          <a:lstStyle/>
          <a:p>
            <a:pPr marL="0" indent="0">
              <a:buNone/>
            </a:pPr>
            <a:r>
              <a:rPr lang="en-US" dirty="0"/>
              <a:t>85 y/o woman with CHF NYHA Class IV with EF 15% recently referred to hospice.  She is experiencing intermittent dizziness with falls with BP 90/60 with constipation and worsening lower extremity edema.</a:t>
            </a:r>
          </a:p>
          <a:p>
            <a:pPr marL="0" indent="0">
              <a:buNone/>
            </a:pPr>
            <a:r>
              <a:rPr lang="en-US" b="1" dirty="0"/>
              <a:t>What medication changes would you recommend?</a:t>
            </a:r>
          </a:p>
          <a:p>
            <a:r>
              <a:rPr lang="en-US" sz="2350" dirty="0"/>
              <a:t>Lisinopril 40mg daily</a:t>
            </a:r>
          </a:p>
          <a:p>
            <a:r>
              <a:rPr lang="en-US" sz="2350" dirty="0"/>
              <a:t>Amlodipine 10mg daily</a:t>
            </a:r>
          </a:p>
          <a:p>
            <a:r>
              <a:rPr lang="en-US" sz="2350" dirty="0"/>
              <a:t>Carvedilol 25 mg BID</a:t>
            </a:r>
          </a:p>
          <a:p>
            <a:r>
              <a:rPr lang="en-US" sz="2350" dirty="0"/>
              <a:t>Simvastatin 40mg daily</a:t>
            </a:r>
          </a:p>
          <a:p>
            <a:r>
              <a:rPr lang="en-US" sz="2350" dirty="0"/>
              <a:t>Morphine Extended Relief 15mg daily</a:t>
            </a:r>
          </a:p>
          <a:p>
            <a:r>
              <a:rPr lang="en-US" sz="2350" dirty="0"/>
              <a:t>Lasix 40mg daily</a:t>
            </a:r>
          </a:p>
          <a:p>
            <a:r>
              <a:rPr lang="en-US" sz="2350" dirty="0"/>
              <a:t>Isosorbide Mononitrate ER 30mg daily</a:t>
            </a:r>
          </a:p>
          <a:p>
            <a:endParaRPr lang="en-US" dirty="0"/>
          </a:p>
          <a:p>
            <a:endParaRPr lang="en-US" dirty="0"/>
          </a:p>
        </p:txBody>
      </p:sp>
      <p:sp>
        <p:nvSpPr>
          <p:cNvPr id="3" name="Title 2"/>
          <p:cNvSpPr>
            <a:spLocks noGrp="1"/>
          </p:cNvSpPr>
          <p:nvPr>
            <p:ph type="title"/>
          </p:nvPr>
        </p:nvSpPr>
        <p:spPr/>
        <p:txBody>
          <a:bodyPr/>
          <a:lstStyle/>
          <a:p>
            <a:pPr algn="ctr"/>
            <a:r>
              <a:rPr lang="en-US" dirty="0"/>
              <a:t>Ms. Jones</a:t>
            </a:r>
          </a:p>
        </p:txBody>
      </p:sp>
      <p:sp>
        <p:nvSpPr>
          <p:cNvPr id="4" name="Slide Number Placeholder 3"/>
          <p:cNvSpPr>
            <a:spLocks noGrp="1"/>
          </p:cNvSpPr>
          <p:nvPr>
            <p:ph type="sldNum" sz="quarter" idx="12"/>
          </p:nvPr>
        </p:nvSpPr>
        <p:spPr/>
        <p:txBody>
          <a:bodyPr/>
          <a:lstStyle/>
          <a:p>
            <a:pPr>
              <a:defRPr/>
            </a:pPr>
            <a:fld id="{2F4E04D8-9A7A-4AEC-B1F1-0B7A3568B0CE}" type="slidenum">
              <a:rPr lang="en-US" smtClean="0"/>
              <a:pPr>
                <a:defRPr/>
              </a:pPr>
              <a:t>14</a:t>
            </a:fld>
            <a:endParaRPr lang="en-US"/>
          </a:p>
        </p:txBody>
      </p:sp>
    </p:spTree>
    <p:extLst>
      <p:ext uri="{BB962C8B-B14F-4D97-AF65-F5344CB8AC3E}">
        <p14:creationId xmlns:p14="http://schemas.microsoft.com/office/powerpoint/2010/main" val="2365534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a:srcRect l="26334" t="8418" r="27284" b="4034"/>
          <a:stretch/>
        </p:blipFill>
        <p:spPr>
          <a:xfrm>
            <a:off x="2286000" y="1423567"/>
            <a:ext cx="4648200" cy="4932783"/>
          </a:xfrm>
          <a:prstGeom prst="rect">
            <a:avLst/>
          </a:prstGeom>
        </p:spPr>
      </p:pic>
      <p:sp>
        <p:nvSpPr>
          <p:cNvPr id="3" name="Title 2"/>
          <p:cNvSpPr>
            <a:spLocks noGrp="1"/>
          </p:cNvSpPr>
          <p:nvPr>
            <p:ph type="title"/>
          </p:nvPr>
        </p:nvSpPr>
        <p:spPr/>
        <p:txBody>
          <a:bodyPr>
            <a:normAutofit fontScale="90000"/>
          </a:bodyPr>
          <a:lstStyle/>
          <a:p>
            <a:pPr algn="ctr"/>
            <a:r>
              <a:rPr lang="en-US" dirty="0"/>
              <a:t>Risks and Benefits of Statins in Advanced Illness</a:t>
            </a:r>
            <a:br>
              <a:rPr lang="en-US" dirty="0"/>
            </a:br>
            <a:r>
              <a:rPr lang="sv-SE" sz="1800" dirty="0">
                <a:latin typeface="Arial" panose="020B0604020202020204" pitchFamily="34" charset="0"/>
                <a:cs typeface="Arial" panose="020B0604020202020204" pitchFamily="34" charset="0"/>
              </a:rPr>
              <a:t>JAMA Intern Med. 2015; 175(5): 691-700.</a:t>
            </a:r>
            <a:endParaRPr lang="en-US"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2F4E04D8-9A7A-4AEC-B1F1-0B7A3568B0CE}" type="slidenum">
              <a:rPr lang="en-US" smtClean="0"/>
              <a:pPr>
                <a:defRPr/>
              </a:pPr>
              <a:t>15</a:t>
            </a:fld>
            <a:endParaRPr lang="en-US"/>
          </a:p>
        </p:txBody>
      </p:sp>
    </p:spTree>
    <p:extLst>
      <p:ext uri="{BB962C8B-B14F-4D97-AF65-F5344CB8AC3E}">
        <p14:creationId xmlns:p14="http://schemas.microsoft.com/office/powerpoint/2010/main" val="291639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a:srcRect l="30824" t="27211" r="34549" b="18042"/>
          <a:stretch/>
        </p:blipFill>
        <p:spPr>
          <a:xfrm>
            <a:off x="1618343" y="1579864"/>
            <a:ext cx="5562600" cy="4944534"/>
          </a:xfrm>
          <a:prstGeom prst="rect">
            <a:avLst/>
          </a:prstGeom>
        </p:spPr>
      </p:pic>
      <p:sp>
        <p:nvSpPr>
          <p:cNvPr id="3" name="Title 2"/>
          <p:cNvSpPr>
            <a:spLocks noGrp="1"/>
          </p:cNvSpPr>
          <p:nvPr>
            <p:ph type="title"/>
          </p:nvPr>
        </p:nvSpPr>
        <p:spPr/>
        <p:txBody>
          <a:bodyPr>
            <a:normAutofit fontScale="90000"/>
          </a:bodyPr>
          <a:lstStyle/>
          <a:p>
            <a:pPr algn="ctr"/>
            <a:r>
              <a:rPr lang="en-US" dirty="0"/>
              <a:t>Statins in Advanced Illness</a:t>
            </a:r>
            <a:br>
              <a:rPr lang="en-US" dirty="0"/>
            </a:br>
            <a:r>
              <a:rPr lang="en-US" dirty="0"/>
              <a:t> (Quality of Life Impact)</a:t>
            </a:r>
          </a:p>
        </p:txBody>
      </p:sp>
      <p:sp>
        <p:nvSpPr>
          <p:cNvPr id="4" name="Slide Number Placeholder 3"/>
          <p:cNvSpPr>
            <a:spLocks noGrp="1"/>
          </p:cNvSpPr>
          <p:nvPr>
            <p:ph type="sldNum" sz="quarter" idx="12"/>
          </p:nvPr>
        </p:nvSpPr>
        <p:spPr/>
        <p:txBody>
          <a:bodyPr/>
          <a:lstStyle/>
          <a:p>
            <a:pPr>
              <a:defRPr/>
            </a:pPr>
            <a:fld id="{2F4E04D8-9A7A-4AEC-B1F1-0B7A3568B0CE}" type="slidenum">
              <a:rPr lang="en-US" smtClean="0"/>
              <a:pPr>
                <a:defRPr/>
              </a:pPr>
              <a:t>16</a:t>
            </a:fld>
            <a:endParaRPr lang="en-US"/>
          </a:p>
        </p:txBody>
      </p:sp>
    </p:spTree>
    <p:extLst>
      <p:ext uri="{BB962C8B-B14F-4D97-AF65-F5344CB8AC3E}">
        <p14:creationId xmlns:p14="http://schemas.microsoft.com/office/powerpoint/2010/main" val="496524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a:srcRect l="11190" t="13469" r="10244" b="5718"/>
          <a:stretch/>
        </p:blipFill>
        <p:spPr>
          <a:xfrm>
            <a:off x="1045368" y="1600200"/>
            <a:ext cx="7773987" cy="4495800"/>
          </a:xfrm>
          <a:prstGeom prst="rect">
            <a:avLst/>
          </a:prstGeom>
        </p:spPr>
      </p:pic>
      <p:sp>
        <p:nvSpPr>
          <p:cNvPr id="3" name="Title 2"/>
          <p:cNvSpPr>
            <a:spLocks noGrp="1"/>
          </p:cNvSpPr>
          <p:nvPr>
            <p:ph type="title"/>
          </p:nvPr>
        </p:nvSpPr>
        <p:spPr/>
        <p:txBody>
          <a:bodyPr>
            <a:normAutofit fontScale="90000"/>
          </a:bodyPr>
          <a:lstStyle/>
          <a:p>
            <a:r>
              <a:rPr lang="en-US" dirty="0"/>
              <a:t>Statin in Advanced Illness (Survival Impact)</a:t>
            </a:r>
          </a:p>
        </p:txBody>
      </p:sp>
      <p:sp>
        <p:nvSpPr>
          <p:cNvPr id="4" name="Slide Number Placeholder 3"/>
          <p:cNvSpPr>
            <a:spLocks noGrp="1"/>
          </p:cNvSpPr>
          <p:nvPr>
            <p:ph type="sldNum" sz="quarter" idx="12"/>
          </p:nvPr>
        </p:nvSpPr>
        <p:spPr/>
        <p:txBody>
          <a:bodyPr/>
          <a:lstStyle/>
          <a:p>
            <a:pPr>
              <a:defRPr/>
            </a:pPr>
            <a:fld id="{2F4E04D8-9A7A-4AEC-B1F1-0B7A3568B0CE}" type="slidenum">
              <a:rPr lang="en-US" smtClean="0"/>
              <a:pPr>
                <a:defRPr/>
              </a:pPr>
              <a:t>17</a:t>
            </a:fld>
            <a:endParaRPr lang="en-US"/>
          </a:p>
        </p:txBody>
      </p:sp>
    </p:spTree>
    <p:extLst>
      <p:ext uri="{BB962C8B-B14F-4D97-AF65-F5344CB8AC3E}">
        <p14:creationId xmlns:p14="http://schemas.microsoft.com/office/powerpoint/2010/main" val="2701380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idx="1"/>
          </p:nvPr>
        </p:nvSpPr>
        <p:spPr/>
        <p:txBody>
          <a:bodyPr/>
          <a:lstStyle/>
          <a:p>
            <a:r>
              <a:rPr lang="en-US" dirty="0"/>
              <a:t>Adverse Effects:</a:t>
            </a:r>
          </a:p>
        </p:txBody>
      </p:sp>
      <p:sp>
        <p:nvSpPr>
          <p:cNvPr id="5" name="Content Placeholder 4"/>
          <p:cNvSpPr>
            <a:spLocks noGrp="1"/>
          </p:cNvSpPr>
          <p:nvPr>
            <p:ph sz="half" idx="2"/>
          </p:nvPr>
        </p:nvSpPr>
        <p:spPr/>
        <p:txBody>
          <a:bodyPr/>
          <a:lstStyle/>
          <a:p>
            <a:r>
              <a:rPr lang="en-US" dirty="0"/>
              <a:t>Lower extremity edema</a:t>
            </a:r>
          </a:p>
          <a:p>
            <a:r>
              <a:rPr lang="en-US" dirty="0"/>
              <a:t>Pulmonary edema</a:t>
            </a:r>
          </a:p>
          <a:p>
            <a:r>
              <a:rPr lang="en-US" dirty="0"/>
              <a:t>Fatigue</a:t>
            </a:r>
          </a:p>
          <a:p>
            <a:r>
              <a:rPr lang="en-US" dirty="0"/>
              <a:t>Constipation</a:t>
            </a:r>
          </a:p>
          <a:p>
            <a:r>
              <a:rPr lang="en-US" dirty="0"/>
              <a:t>Dizziness</a:t>
            </a:r>
          </a:p>
          <a:p>
            <a:endParaRPr lang="en-US" dirty="0"/>
          </a:p>
        </p:txBody>
      </p:sp>
      <p:sp>
        <p:nvSpPr>
          <p:cNvPr id="10" name="Text Placeholder 9"/>
          <p:cNvSpPr>
            <a:spLocks noGrp="1"/>
          </p:cNvSpPr>
          <p:nvPr>
            <p:ph type="body" sz="quarter" idx="3"/>
          </p:nvPr>
        </p:nvSpPr>
        <p:spPr/>
        <p:txBody>
          <a:bodyPr/>
          <a:lstStyle/>
          <a:p>
            <a:r>
              <a:rPr lang="en-US" dirty="0"/>
              <a:t>Discontinuation Success</a:t>
            </a:r>
          </a:p>
        </p:txBody>
      </p:sp>
      <p:sp>
        <p:nvSpPr>
          <p:cNvPr id="6" name="Content Placeholder 5"/>
          <p:cNvSpPr>
            <a:spLocks noGrp="1"/>
          </p:cNvSpPr>
          <p:nvPr>
            <p:ph sz="quarter" idx="4"/>
          </p:nvPr>
        </p:nvSpPr>
        <p:spPr/>
        <p:txBody>
          <a:bodyPr/>
          <a:lstStyle/>
          <a:p>
            <a:r>
              <a:rPr lang="en-US" dirty="0"/>
              <a:t>Initially stopped in 59% of patients on CCBs (13/22)</a:t>
            </a:r>
          </a:p>
          <a:p>
            <a:r>
              <a:rPr lang="en-US" dirty="0"/>
              <a:t>Successfully discontinued in 85% of these patients </a:t>
            </a:r>
          </a:p>
          <a:p>
            <a:endParaRPr lang="en-US" dirty="0"/>
          </a:p>
        </p:txBody>
      </p:sp>
      <p:sp>
        <p:nvSpPr>
          <p:cNvPr id="3" name="Title 2"/>
          <p:cNvSpPr>
            <a:spLocks noGrp="1"/>
          </p:cNvSpPr>
          <p:nvPr>
            <p:ph type="title"/>
          </p:nvPr>
        </p:nvSpPr>
        <p:spPr/>
        <p:txBody>
          <a:bodyPr>
            <a:normAutofit fontScale="90000"/>
          </a:bodyPr>
          <a:lstStyle/>
          <a:p>
            <a:pPr algn="ctr"/>
            <a:r>
              <a:rPr lang="en-US" dirty="0"/>
              <a:t>Calcium Channel Blockers </a:t>
            </a:r>
            <a:br>
              <a:rPr lang="en-US" dirty="0"/>
            </a:br>
            <a:r>
              <a:rPr lang="en-US" dirty="0"/>
              <a:t>(amlodipine, </a:t>
            </a:r>
            <a:r>
              <a:rPr lang="en-US" dirty="0" err="1"/>
              <a:t>nifedipine</a:t>
            </a:r>
            <a:r>
              <a:rPr lang="en-US" dirty="0"/>
              <a:t>, </a:t>
            </a:r>
            <a:r>
              <a:rPr lang="en-US" dirty="0" err="1"/>
              <a:t>felodipine</a:t>
            </a:r>
            <a:r>
              <a:rPr lang="en-US" dirty="0"/>
              <a:t>)</a:t>
            </a:r>
          </a:p>
        </p:txBody>
      </p:sp>
      <p:sp>
        <p:nvSpPr>
          <p:cNvPr id="4" name="Slide Number Placeholder 3"/>
          <p:cNvSpPr>
            <a:spLocks noGrp="1"/>
          </p:cNvSpPr>
          <p:nvPr>
            <p:ph type="sldNum" sz="quarter" idx="12"/>
          </p:nvPr>
        </p:nvSpPr>
        <p:spPr/>
        <p:txBody>
          <a:bodyPr/>
          <a:lstStyle/>
          <a:p>
            <a:pPr>
              <a:defRPr/>
            </a:pPr>
            <a:fld id="{2F4E04D8-9A7A-4AEC-B1F1-0B7A3568B0CE}" type="slidenum">
              <a:rPr lang="en-US" smtClean="0"/>
              <a:pPr>
                <a:defRPr/>
              </a:pPr>
              <a:t>18</a:t>
            </a:fld>
            <a:endParaRPr lang="en-US"/>
          </a:p>
        </p:txBody>
      </p:sp>
    </p:spTree>
    <p:extLst>
      <p:ext uri="{BB962C8B-B14F-4D97-AF65-F5344CB8AC3E}">
        <p14:creationId xmlns:p14="http://schemas.microsoft.com/office/powerpoint/2010/main" val="17188152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r>
              <a:rPr lang="en-US" dirty="0"/>
              <a:t>Adverse Effects:</a:t>
            </a:r>
          </a:p>
        </p:txBody>
      </p:sp>
      <p:sp>
        <p:nvSpPr>
          <p:cNvPr id="2" name="Content Placeholder 1"/>
          <p:cNvSpPr>
            <a:spLocks noGrp="1"/>
          </p:cNvSpPr>
          <p:nvPr>
            <p:ph sz="half" idx="2"/>
          </p:nvPr>
        </p:nvSpPr>
        <p:spPr/>
        <p:txBody>
          <a:bodyPr/>
          <a:lstStyle/>
          <a:p>
            <a:r>
              <a:rPr lang="en-US" dirty="0"/>
              <a:t>Orthostatic hypotension</a:t>
            </a:r>
          </a:p>
          <a:p>
            <a:r>
              <a:rPr lang="en-US" dirty="0"/>
              <a:t>Syncope</a:t>
            </a:r>
          </a:p>
          <a:p>
            <a:r>
              <a:rPr lang="en-US" dirty="0"/>
              <a:t>Headache</a:t>
            </a:r>
          </a:p>
          <a:p>
            <a:r>
              <a:rPr lang="en-US" dirty="0"/>
              <a:t>Dizziness</a:t>
            </a:r>
          </a:p>
        </p:txBody>
      </p:sp>
      <p:sp>
        <p:nvSpPr>
          <p:cNvPr id="7" name="Text Placeholder 6"/>
          <p:cNvSpPr>
            <a:spLocks noGrp="1"/>
          </p:cNvSpPr>
          <p:nvPr>
            <p:ph type="body" sz="quarter" idx="3"/>
          </p:nvPr>
        </p:nvSpPr>
        <p:spPr/>
        <p:txBody>
          <a:bodyPr/>
          <a:lstStyle/>
          <a:p>
            <a:r>
              <a:rPr lang="en-US" dirty="0"/>
              <a:t>Discontinuation Success </a:t>
            </a:r>
          </a:p>
        </p:txBody>
      </p:sp>
      <p:sp>
        <p:nvSpPr>
          <p:cNvPr id="3" name="Content Placeholder 2"/>
          <p:cNvSpPr>
            <a:spLocks noGrp="1"/>
          </p:cNvSpPr>
          <p:nvPr>
            <p:ph sz="quarter" idx="4"/>
          </p:nvPr>
        </p:nvSpPr>
        <p:spPr/>
        <p:txBody>
          <a:bodyPr/>
          <a:lstStyle/>
          <a:p>
            <a:r>
              <a:rPr lang="en-US" dirty="0"/>
              <a:t>Initially stopped in 100% of patients on nitrates (5/5)</a:t>
            </a:r>
          </a:p>
          <a:p>
            <a:r>
              <a:rPr lang="en-US" dirty="0"/>
              <a:t>Successfully discontinued in 100% of these patients </a:t>
            </a:r>
          </a:p>
        </p:txBody>
      </p:sp>
      <p:sp>
        <p:nvSpPr>
          <p:cNvPr id="4" name="Title 3"/>
          <p:cNvSpPr>
            <a:spLocks noGrp="1"/>
          </p:cNvSpPr>
          <p:nvPr>
            <p:ph type="title"/>
          </p:nvPr>
        </p:nvSpPr>
        <p:spPr/>
        <p:txBody>
          <a:bodyPr/>
          <a:lstStyle/>
          <a:p>
            <a:pPr algn="ctr"/>
            <a:r>
              <a:rPr lang="en-US" dirty="0"/>
              <a:t>Isosorbide</a:t>
            </a:r>
          </a:p>
        </p:txBody>
      </p:sp>
      <p:sp>
        <p:nvSpPr>
          <p:cNvPr id="5" name="Slide Number Placeholder 4"/>
          <p:cNvSpPr>
            <a:spLocks noGrp="1"/>
          </p:cNvSpPr>
          <p:nvPr>
            <p:ph type="sldNum" sz="quarter" idx="12"/>
          </p:nvPr>
        </p:nvSpPr>
        <p:spPr/>
        <p:txBody>
          <a:bodyPr/>
          <a:lstStyle/>
          <a:p>
            <a:pPr>
              <a:defRPr/>
            </a:pPr>
            <a:fld id="{6DEEF953-A2E5-4410-99B3-D2DE4AA9F1D0}" type="slidenum">
              <a:rPr lang="en-US" smtClean="0"/>
              <a:pPr>
                <a:defRPr/>
              </a:pPr>
              <a:t>19</a:t>
            </a:fld>
            <a:endParaRPr lang="en-US"/>
          </a:p>
        </p:txBody>
      </p:sp>
    </p:spTree>
    <p:extLst>
      <p:ext uri="{BB962C8B-B14F-4D97-AF65-F5344CB8AC3E}">
        <p14:creationId xmlns:p14="http://schemas.microsoft.com/office/powerpoint/2010/main" val="3824789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233110"/>
            <a:ext cx="8382000" cy="2362200"/>
          </a:xfrm>
        </p:spPr>
        <p:txBody>
          <a:bodyPr/>
          <a:lstStyle/>
          <a:p>
            <a:r>
              <a:rPr lang="en-US" sz="4000" dirty="0"/>
              <a:t>Polypharmacy in Patients with </a:t>
            </a:r>
            <a:br>
              <a:rPr lang="en-US" sz="4000" dirty="0"/>
            </a:br>
            <a:r>
              <a:rPr lang="en-US" sz="4000" dirty="0"/>
              <a:t>Life-limiting Illnesses</a:t>
            </a:r>
            <a:endParaRPr lang="en-US" sz="3800" dirty="0"/>
          </a:p>
        </p:txBody>
      </p:sp>
      <p:sp>
        <p:nvSpPr>
          <p:cNvPr id="7171" name="Slide Number Placeholder 2"/>
          <p:cNvSpPr>
            <a:spLocks noGrp="1"/>
          </p:cNvSpPr>
          <p:nvPr>
            <p:ph type="sldNum" sz="quarter" idx="12"/>
          </p:nvPr>
        </p:nvSpPr>
        <p:spPr bwMode="auto">
          <a:noFill/>
          <a:ln>
            <a:miter lim="800000"/>
            <a:headEnd/>
            <a:tailEnd/>
          </a:ln>
        </p:spPr>
        <p:txBody>
          <a:bodyPr/>
          <a:lstStyle/>
          <a:p>
            <a:fld id="{F9BAF22A-CE60-4143-AF23-F5F91F043D4E}" type="slidenum">
              <a:rPr lang="en-US"/>
              <a:pPr/>
              <a:t>2</a:t>
            </a:fld>
            <a:endParaRPr lang="en-US" dirty="0"/>
          </a:p>
        </p:txBody>
      </p:sp>
      <p:sp>
        <p:nvSpPr>
          <p:cNvPr id="3" name="TextBox 2"/>
          <p:cNvSpPr txBox="1"/>
          <p:nvPr/>
        </p:nvSpPr>
        <p:spPr>
          <a:xfrm>
            <a:off x="990600" y="4191000"/>
            <a:ext cx="7467600" cy="1569660"/>
          </a:xfrm>
          <a:prstGeom prst="rect">
            <a:avLst/>
          </a:prstGeom>
          <a:noFill/>
        </p:spPr>
        <p:txBody>
          <a:bodyPr wrap="square" rtlCol="0">
            <a:spAutoFit/>
          </a:bodyPr>
          <a:lstStyle/>
          <a:p>
            <a:pPr algn="ctr"/>
            <a:r>
              <a:rPr lang="en-US" dirty="0"/>
              <a:t>Patrick White MD, HMDC, FACP, FAAHPM</a:t>
            </a:r>
          </a:p>
          <a:p>
            <a:pPr algn="ctr"/>
            <a:r>
              <a:rPr lang="en-US" dirty="0"/>
              <a:t>Chief Medical Officer, BJC Home Care</a:t>
            </a:r>
          </a:p>
          <a:p>
            <a:pPr algn="ctr"/>
            <a:r>
              <a:rPr lang="en-US" dirty="0"/>
              <a:t>Assistant Professor of Medicine,</a:t>
            </a:r>
          </a:p>
          <a:p>
            <a:pPr algn="ctr"/>
            <a:r>
              <a:rPr lang="en-US" dirty="0"/>
              <a:t>Washington University School of Medicine</a:t>
            </a:r>
          </a:p>
        </p:txBody>
      </p:sp>
    </p:spTree>
    <p:extLst>
      <p:ext uri="{BB962C8B-B14F-4D97-AF65-F5344CB8AC3E}">
        <p14:creationId xmlns:p14="http://schemas.microsoft.com/office/powerpoint/2010/main" val="10856985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1945" y="1417638"/>
            <a:ext cx="8229600" cy="4938712"/>
          </a:xfrm>
        </p:spPr>
        <p:txBody>
          <a:bodyPr/>
          <a:lstStyle/>
          <a:p>
            <a:pPr marL="0" indent="0">
              <a:buNone/>
            </a:pPr>
            <a:r>
              <a:rPr lang="en-US" dirty="0"/>
              <a:t>You refer a 75 y/o man with lung CA </a:t>
            </a:r>
            <a:r>
              <a:rPr lang="en-US" dirty="0" err="1"/>
              <a:t>mets</a:t>
            </a:r>
            <a:r>
              <a:rPr lang="en-US" dirty="0"/>
              <a:t> to bones and to hospice from your oncology clinic.  Patient complains of back pain with worsening fatigue and progressing dysphagia with last BM 5 days ago.</a:t>
            </a:r>
          </a:p>
          <a:p>
            <a:r>
              <a:rPr lang="en-US" dirty="0" err="1"/>
              <a:t>Oxycontin</a:t>
            </a:r>
            <a:r>
              <a:rPr lang="en-US" dirty="0"/>
              <a:t> 40mg BID</a:t>
            </a:r>
          </a:p>
          <a:p>
            <a:r>
              <a:rPr lang="en-US" dirty="0"/>
              <a:t>Oxycodone 10mg q4 H prn</a:t>
            </a:r>
          </a:p>
          <a:p>
            <a:r>
              <a:rPr lang="en-US" dirty="0"/>
              <a:t>Calcium 1000mg daily</a:t>
            </a:r>
          </a:p>
          <a:p>
            <a:r>
              <a:rPr lang="en-US" dirty="0"/>
              <a:t>Vitamin D 400 units daily</a:t>
            </a:r>
          </a:p>
          <a:p>
            <a:r>
              <a:rPr lang="en-US" dirty="0"/>
              <a:t>Iron Sulfate 325mg TID</a:t>
            </a:r>
          </a:p>
          <a:p>
            <a:r>
              <a:rPr lang="en-US" dirty="0"/>
              <a:t>Zofran 4mg q4H prn for nausea</a:t>
            </a:r>
          </a:p>
          <a:p>
            <a:r>
              <a:rPr lang="en-US" dirty="0"/>
              <a:t>Senna 2 tabs at bedtime</a:t>
            </a:r>
          </a:p>
          <a:p>
            <a:r>
              <a:rPr lang="en-US" dirty="0"/>
              <a:t>Alendronate 75mg PO daily</a:t>
            </a:r>
          </a:p>
          <a:p>
            <a:endParaRPr lang="en-US" dirty="0"/>
          </a:p>
          <a:p>
            <a:endParaRPr lang="en-US" dirty="0"/>
          </a:p>
        </p:txBody>
      </p:sp>
      <p:sp>
        <p:nvSpPr>
          <p:cNvPr id="3" name="Title 2"/>
          <p:cNvSpPr>
            <a:spLocks noGrp="1"/>
          </p:cNvSpPr>
          <p:nvPr>
            <p:ph type="title"/>
          </p:nvPr>
        </p:nvSpPr>
        <p:spPr/>
        <p:txBody>
          <a:bodyPr/>
          <a:lstStyle/>
          <a:p>
            <a:pPr algn="ctr"/>
            <a:r>
              <a:rPr lang="en-US" dirty="0"/>
              <a:t>Mr. Smith</a:t>
            </a:r>
          </a:p>
        </p:txBody>
      </p:sp>
      <p:sp>
        <p:nvSpPr>
          <p:cNvPr id="4" name="Slide Number Placeholder 3"/>
          <p:cNvSpPr>
            <a:spLocks noGrp="1"/>
          </p:cNvSpPr>
          <p:nvPr>
            <p:ph type="sldNum" sz="quarter" idx="12"/>
          </p:nvPr>
        </p:nvSpPr>
        <p:spPr/>
        <p:txBody>
          <a:bodyPr/>
          <a:lstStyle/>
          <a:p>
            <a:pPr>
              <a:defRPr/>
            </a:pPr>
            <a:fld id="{2F4E04D8-9A7A-4AEC-B1F1-0B7A3568B0CE}" type="slidenum">
              <a:rPr lang="en-US" smtClean="0"/>
              <a:pPr>
                <a:defRPr/>
              </a:pPr>
              <a:t>20</a:t>
            </a:fld>
            <a:endParaRPr lang="en-US"/>
          </a:p>
        </p:txBody>
      </p:sp>
    </p:spTree>
    <p:extLst>
      <p:ext uri="{BB962C8B-B14F-4D97-AF65-F5344CB8AC3E}">
        <p14:creationId xmlns:p14="http://schemas.microsoft.com/office/powerpoint/2010/main" val="3081124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533400" y="1524000"/>
            <a:ext cx="4267200" cy="792162"/>
          </a:xfrm>
        </p:spPr>
        <p:txBody>
          <a:bodyPr/>
          <a:lstStyle/>
          <a:p>
            <a:r>
              <a:rPr lang="en-US" dirty="0"/>
              <a:t>Symptoms of Hypercalcemia</a:t>
            </a:r>
          </a:p>
        </p:txBody>
      </p:sp>
      <p:sp>
        <p:nvSpPr>
          <p:cNvPr id="8" name="Content Placeholder 7"/>
          <p:cNvSpPr>
            <a:spLocks noGrp="1"/>
          </p:cNvSpPr>
          <p:nvPr>
            <p:ph sz="half" idx="2"/>
          </p:nvPr>
        </p:nvSpPr>
        <p:spPr/>
        <p:txBody>
          <a:bodyPr/>
          <a:lstStyle/>
          <a:p>
            <a:r>
              <a:rPr lang="en-US" dirty="0"/>
              <a:t>Constipation</a:t>
            </a:r>
          </a:p>
          <a:p>
            <a:r>
              <a:rPr lang="en-US" dirty="0"/>
              <a:t>Fatigue</a:t>
            </a:r>
          </a:p>
          <a:p>
            <a:r>
              <a:rPr lang="en-US" dirty="0"/>
              <a:t>Dyspepsia</a:t>
            </a:r>
          </a:p>
          <a:p>
            <a:r>
              <a:rPr lang="en-US" dirty="0"/>
              <a:t>Depression</a:t>
            </a:r>
          </a:p>
          <a:p>
            <a:r>
              <a:rPr lang="en-US" dirty="0"/>
              <a:t>Anxiety</a:t>
            </a:r>
          </a:p>
          <a:p>
            <a:r>
              <a:rPr lang="en-US" dirty="0"/>
              <a:t>Cognitive Decline</a:t>
            </a:r>
          </a:p>
          <a:p>
            <a:r>
              <a:rPr lang="en-US" dirty="0"/>
              <a:t>Agitation</a:t>
            </a:r>
          </a:p>
          <a:p>
            <a:r>
              <a:rPr lang="en-US" dirty="0"/>
              <a:t>Anorexia</a:t>
            </a:r>
          </a:p>
          <a:p>
            <a:r>
              <a:rPr lang="en-US" dirty="0"/>
              <a:t>Nausea</a:t>
            </a:r>
          </a:p>
          <a:p>
            <a:r>
              <a:rPr lang="en-US" dirty="0"/>
              <a:t>Polyuria</a:t>
            </a:r>
          </a:p>
          <a:p>
            <a:endParaRPr lang="en-US" dirty="0"/>
          </a:p>
        </p:txBody>
      </p:sp>
      <p:sp>
        <p:nvSpPr>
          <p:cNvPr id="3" name="Title 2"/>
          <p:cNvSpPr>
            <a:spLocks noGrp="1"/>
          </p:cNvSpPr>
          <p:nvPr>
            <p:ph type="title"/>
          </p:nvPr>
        </p:nvSpPr>
        <p:spPr/>
        <p:txBody>
          <a:bodyPr>
            <a:normAutofit fontScale="90000"/>
          </a:bodyPr>
          <a:lstStyle/>
          <a:p>
            <a:pPr algn="ctr"/>
            <a:r>
              <a:rPr lang="en-US" dirty="0"/>
              <a:t>Challenges of Calcium Supplementation</a:t>
            </a:r>
            <a:br>
              <a:rPr lang="en-US" dirty="0"/>
            </a:br>
            <a:r>
              <a:rPr lang="en-US" dirty="0"/>
              <a:t> in Patients with Advanced Disease</a:t>
            </a:r>
          </a:p>
        </p:txBody>
      </p:sp>
      <p:sp>
        <p:nvSpPr>
          <p:cNvPr id="4" name="Slide Number Placeholder 3"/>
          <p:cNvSpPr>
            <a:spLocks noGrp="1"/>
          </p:cNvSpPr>
          <p:nvPr>
            <p:ph type="sldNum" sz="quarter" idx="12"/>
          </p:nvPr>
        </p:nvSpPr>
        <p:spPr/>
        <p:txBody>
          <a:bodyPr/>
          <a:lstStyle/>
          <a:p>
            <a:pPr>
              <a:defRPr/>
            </a:pPr>
            <a:fld id="{2F4E04D8-9A7A-4AEC-B1F1-0B7A3568B0CE}" type="slidenum">
              <a:rPr lang="en-US" smtClean="0"/>
              <a:pPr>
                <a:defRPr/>
              </a:pPr>
              <a:t>21</a:t>
            </a:fld>
            <a:endParaRPr lang="en-US"/>
          </a:p>
        </p:txBody>
      </p:sp>
      <p:pic>
        <p:nvPicPr>
          <p:cNvPr id="2050" name="Picture 2" descr="Nature Made Calcium with Vitamin D, 600mg, Tablets"/>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5257800" y="2085626"/>
            <a:ext cx="36576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12813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Opioids/tramadol </a:t>
            </a:r>
          </a:p>
          <a:p>
            <a:r>
              <a:rPr lang="en-US" dirty="0"/>
              <a:t>(methadone and fentanyl are the least constipating)</a:t>
            </a:r>
          </a:p>
          <a:p>
            <a:r>
              <a:rPr lang="en-US" dirty="0"/>
              <a:t>Amiodarone</a:t>
            </a:r>
          </a:p>
          <a:p>
            <a:r>
              <a:rPr lang="en-US" dirty="0"/>
              <a:t>Antacids (Tums)</a:t>
            </a:r>
          </a:p>
          <a:p>
            <a:r>
              <a:rPr lang="en-US" dirty="0"/>
              <a:t>Antidepressants</a:t>
            </a:r>
          </a:p>
          <a:p>
            <a:r>
              <a:rPr lang="en-US" dirty="0"/>
              <a:t>Antihistamines (Benadryl)</a:t>
            </a:r>
          </a:p>
          <a:p>
            <a:r>
              <a:rPr lang="en-US" dirty="0"/>
              <a:t>Calcium</a:t>
            </a:r>
          </a:p>
          <a:p>
            <a:r>
              <a:rPr lang="en-US" dirty="0"/>
              <a:t>Calcium Channel Blockers (Norvasc, Diltiazem, Verapamil)</a:t>
            </a:r>
          </a:p>
          <a:p>
            <a:r>
              <a:rPr lang="en-US" dirty="0"/>
              <a:t>Iron</a:t>
            </a:r>
          </a:p>
          <a:p>
            <a:r>
              <a:rPr lang="en-US" dirty="0"/>
              <a:t>Zofran</a:t>
            </a:r>
          </a:p>
          <a:p>
            <a:endParaRPr lang="en-US" dirty="0"/>
          </a:p>
          <a:p>
            <a:pPr marL="0" indent="0">
              <a:buNone/>
            </a:pPr>
            <a:endParaRPr lang="en-US" dirty="0"/>
          </a:p>
          <a:p>
            <a:endParaRPr lang="en-US" dirty="0"/>
          </a:p>
          <a:p>
            <a:endParaRPr lang="en-US" dirty="0"/>
          </a:p>
        </p:txBody>
      </p:sp>
      <p:sp>
        <p:nvSpPr>
          <p:cNvPr id="3" name="Title 2"/>
          <p:cNvSpPr>
            <a:spLocks noGrp="1"/>
          </p:cNvSpPr>
          <p:nvPr>
            <p:ph type="title"/>
          </p:nvPr>
        </p:nvSpPr>
        <p:spPr/>
        <p:txBody>
          <a:bodyPr/>
          <a:lstStyle/>
          <a:p>
            <a:r>
              <a:rPr lang="en-US" dirty="0"/>
              <a:t>Medications Associated with Constipation</a:t>
            </a:r>
          </a:p>
        </p:txBody>
      </p:sp>
      <p:sp>
        <p:nvSpPr>
          <p:cNvPr id="4" name="Slide Number Placeholder 3"/>
          <p:cNvSpPr>
            <a:spLocks noGrp="1"/>
          </p:cNvSpPr>
          <p:nvPr>
            <p:ph type="sldNum" sz="quarter" idx="12"/>
          </p:nvPr>
        </p:nvSpPr>
        <p:spPr/>
        <p:txBody>
          <a:bodyPr/>
          <a:lstStyle/>
          <a:p>
            <a:pPr>
              <a:defRPr/>
            </a:pPr>
            <a:fld id="{2F4E04D8-9A7A-4AEC-B1F1-0B7A3568B0CE}" type="slidenum">
              <a:rPr lang="en-US" smtClean="0"/>
              <a:pPr>
                <a:defRPr/>
              </a:pPr>
              <a:t>22</a:t>
            </a:fld>
            <a:endParaRPr lang="en-US" dirty="0"/>
          </a:p>
        </p:txBody>
      </p:sp>
    </p:spTree>
    <p:extLst>
      <p:ext uri="{BB962C8B-B14F-4D97-AF65-F5344CB8AC3E}">
        <p14:creationId xmlns:p14="http://schemas.microsoft.com/office/powerpoint/2010/main" val="18095865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lstStyle/>
          <a:p>
            <a:r>
              <a:rPr lang="en-US" dirty="0"/>
              <a:t>Require 6-12 months of therapy to offer benefit </a:t>
            </a:r>
          </a:p>
          <a:p>
            <a:r>
              <a:rPr lang="en-US" dirty="0"/>
              <a:t>Requires challenging diet adherence for absorption</a:t>
            </a:r>
          </a:p>
          <a:p>
            <a:r>
              <a:rPr lang="en-US" dirty="0"/>
              <a:t>Risks of bisphosphonates increased in malignancy and renal failure</a:t>
            </a:r>
          </a:p>
        </p:txBody>
      </p:sp>
      <p:sp>
        <p:nvSpPr>
          <p:cNvPr id="6" name="Content Placeholder 5"/>
          <p:cNvSpPr>
            <a:spLocks noGrp="1"/>
          </p:cNvSpPr>
          <p:nvPr>
            <p:ph sz="half" idx="2"/>
          </p:nvPr>
        </p:nvSpPr>
        <p:spPr/>
        <p:txBody>
          <a:bodyPr/>
          <a:lstStyle/>
          <a:p>
            <a:r>
              <a:rPr lang="en-US" dirty="0"/>
              <a:t>Risks include</a:t>
            </a:r>
          </a:p>
          <a:p>
            <a:pPr lvl="1"/>
            <a:r>
              <a:rPr lang="en-US" dirty="0"/>
              <a:t>Abdominal pain</a:t>
            </a:r>
          </a:p>
          <a:p>
            <a:pPr lvl="1"/>
            <a:r>
              <a:rPr lang="en-US" dirty="0"/>
              <a:t>Dyspepsia/ulcer/GERD</a:t>
            </a:r>
          </a:p>
          <a:p>
            <a:pPr lvl="1"/>
            <a:r>
              <a:rPr lang="en-US" dirty="0"/>
              <a:t>Joint/muscle/bone pain</a:t>
            </a:r>
          </a:p>
          <a:p>
            <a:pPr lvl="1"/>
            <a:r>
              <a:rPr lang="en-US" dirty="0"/>
              <a:t>Osteonecrosis of the jaw</a:t>
            </a:r>
          </a:p>
          <a:p>
            <a:pPr lvl="1"/>
            <a:r>
              <a:rPr lang="en-US" dirty="0"/>
              <a:t>Flatulence</a:t>
            </a:r>
          </a:p>
          <a:p>
            <a:pPr lvl="1"/>
            <a:r>
              <a:rPr lang="en-US" dirty="0"/>
              <a:t>Headache</a:t>
            </a:r>
          </a:p>
          <a:p>
            <a:pPr lvl="1"/>
            <a:endParaRPr lang="en-US" dirty="0"/>
          </a:p>
        </p:txBody>
      </p:sp>
      <p:sp>
        <p:nvSpPr>
          <p:cNvPr id="3" name="Title 2"/>
          <p:cNvSpPr>
            <a:spLocks noGrp="1"/>
          </p:cNvSpPr>
          <p:nvPr>
            <p:ph type="title"/>
          </p:nvPr>
        </p:nvSpPr>
        <p:spPr/>
        <p:txBody>
          <a:bodyPr/>
          <a:lstStyle/>
          <a:p>
            <a:pPr algn="ctr"/>
            <a:r>
              <a:rPr lang="en-US" dirty="0"/>
              <a:t>Bisphosphonates (Alendronate)</a:t>
            </a:r>
          </a:p>
        </p:txBody>
      </p:sp>
      <p:sp>
        <p:nvSpPr>
          <p:cNvPr id="4" name="Slide Number Placeholder 3"/>
          <p:cNvSpPr>
            <a:spLocks noGrp="1"/>
          </p:cNvSpPr>
          <p:nvPr>
            <p:ph type="sldNum" sz="quarter" idx="12"/>
          </p:nvPr>
        </p:nvSpPr>
        <p:spPr/>
        <p:txBody>
          <a:bodyPr/>
          <a:lstStyle/>
          <a:p>
            <a:pPr>
              <a:defRPr/>
            </a:pPr>
            <a:fld id="{2F4E04D8-9A7A-4AEC-B1F1-0B7A3568B0CE}" type="slidenum">
              <a:rPr lang="en-US" smtClean="0"/>
              <a:pPr>
                <a:defRPr/>
              </a:pPr>
              <a:t>23</a:t>
            </a:fld>
            <a:endParaRPr lang="en-US"/>
          </a:p>
        </p:txBody>
      </p:sp>
    </p:spTree>
    <p:extLst>
      <p:ext uri="{BB962C8B-B14F-4D97-AF65-F5344CB8AC3E}">
        <p14:creationId xmlns:p14="http://schemas.microsoft.com/office/powerpoint/2010/main" val="5811337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600200"/>
            <a:ext cx="8382000" cy="4525963"/>
          </a:xfrm>
        </p:spPr>
        <p:txBody>
          <a:bodyPr/>
          <a:lstStyle/>
          <a:p>
            <a:r>
              <a:rPr lang="en-US" dirty="0"/>
              <a:t>98 y/o woman with diabetes type II with advanced PVD, CAD, and </a:t>
            </a:r>
            <a:r>
              <a:rPr lang="en-US" dirty="0" err="1"/>
              <a:t>hx</a:t>
            </a:r>
            <a:r>
              <a:rPr lang="en-US" dirty="0"/>
              <a:t> of A-fib with a new cellulitis on RLE presenting for IV antibiotics.  Patient has experienced declining appetite and functional status with depressed mood and insomnia.  She declines further hospitalizations and opts to go home with hospice.</a:t>
            </a:r>
          </a:p>
          <a:p>
            <a:r>
              <a:rPr lang="en-US" dirty="0"/>
              <a:t>Metformin 1000mg BID</a:t>
            </a:r>
          </a:p>
          <a:p>
            <a:r>
              <a:rPr lang="en-US" dirty="0"/>
              <a:t>Glargine 20 units Sub-Q daily</a:t>
            </a:r>
          </a:p>
          <a:p>
            <a:r>
              <a:rPr lang="en-US" dirty="0"/>
              <a:t>Levothyroxine 100 mcg daily</a:t>
            </a:r>
          </a:p>
          <a:p>
            <a:r>
              <a:rPr lang="en-US" dirty="0"/>
              <a:t>Omeprazole 20 mg daily</a:t>
            </a:r>
          </a:p>
          <a:p>
            <a:r>
              <a:rPr lang="en-US" dirty="0"/>
              <a:t>Amiodarone 400 mg daily</a:t>
            </a:r>
          </a:p>
          <a:p>
            <a:endParaRPr lang="en-US" dirty="0"/>
          </a:p>
          <a:p>
            <a:endParaRPr lang="en-US" dirty="0"/>
          </a:p>
          <a:p>
            <a:endParaRPr lang="en-US" dirty="0"/>
          </a:p>
        </p:txBody>
      </p:sp>
      <p:sp>
        <p:nvSpPr>
          <p:cNvPr id="3" name="Title 2"/>
          <p:cNvSpPr>
            <a:spLocks noGrp="1"/>
          </p:cNvSpPr>
          <p:nvPr>
            <p:ph type="title"/>
          </p:nvPr>
        </p:nvSpPr>
        <p:spPr/>
        <p:txBody>
          <a:bodyPr/>
          <a:lstStyle/>
          <a:p>
            <a:pPr algn="ctr"/>
            <a:r>
              <a:rPr lang="en-US" dirty="0"/>
              <a:t>Ms. Welch</a:t>
            </a:r>
          </a:p>
        </p:txBody>
      </p:sp>
      <p:sp>
        <p:nvSpPr>
          <p:cNvPr id="4" name="Slide Number Placeholder 3"/>
          <p:cNvSpPr>
            <a:spLocks noGrp="1"/>
          </p:cNvSpPr>
          <p:nvPr>
            <p:ph type="sldNum" sz="quarter" idx="12"/>
          </p:nvPr>
        </p:nvSpPr>
        <p:spPr/>
        <p:txBody>
          <a:bodyPr/>
          <a:lstStyle/>
          <a:p>
            <a:pPr>
              <a:defRPr/>
            </a:pPr>
            <a:fld id="{2F4E04D8-9A7A-4AEC-B1F1-0B7A3568B0CE}" type="slidenum">
              <a:rPr lang="en-US" smtClean="0"/>
              <a:pPr>
                <a:defRPr/>
              </a:pPr>
              <a:t>24</a:t>
            </a:fld>
            <a:endParaRPr lang="en-US"/>
          </a:p>
        </p:txBody>
      </p:sp>
    </p:spTree>
    <p:extLst>
      <p:ext uri="{BB962C8B-B14F-4D97-AF65-F5344CB8AC3E}">
        <p14:creationId xmlns:p14="http://schemas.microsoft.com/office/powerpoint/2010/main" val="28202342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Individualize care to the patient’s situation</a:t>
            </a:r>
          </a:p>
          <a:p>
            <a:r>
              <a:rPr lang="en-US" dirty="0"/>
              <a:t>If early stage tend to keep metformin</a:t>
            </a:r>
          </a:p>
          <a:p>
            <a:r>
              <a:rPr lang="en-US" dirty="0"/>
              <a:t>Quicker to d/c </a:t>
            </a:r>
            <a:r>
              <a:rPr lang="en-US" dirty="0" err="1"/>
              <a:t>Sulfonlyurea’s</a:t>
            </a:r>
            <a:endParaRPr lang="en-US" dirty="0"/>
          </a:p>
          <a:p>
            <a:r>
              <a:rPr lang="en-US" dirty="0"/>
              <a:t>Goal typically for long-acting insulin with less stringent blood glucose targets</a:t>
            </a:r>
          </a:p>
          <a:p>
            <a:endParaRPr lang="en-US" dirty="0"/>
          </a:p>
        </p:txBody>
      </p:sp>
      <p:sp>
        <p:nvSpPr>
          <p:cNvPr id="3" name="Title 2"/>
          <p:cNvSpPr>
            <a:spLocks noGrp="1"/>
          </p:cNvSpPr>
          <p:nvPr>
            <p:ph type="title"/>
          </p:nvPr>
        </p:nvSpPr>
        <p:spPr/>
        <p:txBody>
          <a:bodyPr/>
          <a:lstStyle/>
          <a:p>
            <a:pPr algn="ctr"/>
            <a:r>
              <a:rPr lang="en-US" dirty="0"/>
              <a:t>Managing Diabetes in Hospice</a:t>
            </a:r>
          </a:p>
        </p:txBody>
      </p:sp>
      <p:sp>
        <p:nvSpPr>
          <p:cNvPr id="4" name="Slide Number Placeholder 3"/>
          <p:cNvSpPr>
            <a:spLocks noGrp="1"/>
          </p:cNvSpPr>
          <p:nvPr>
            <p:ph type="sldNum" sz="quarter" idx="12"/>
          </p:nvPr>
        </p:nvSpPr>
        <p:spPr/>
        <p:txBody>
          <a:bodyPr/>
          <a:lstStyle/>
          <a:p>
            <a:pPr>
              <a:defRPr/>
            </a:pPr>
            <a:fld id="{2F4E04D8-9A7A-4AEC-B1F1-0B7A3568B0CE}" type="slidenum">
              <a:rPr lang="en-US" smtClean="0"/>
              <a:pPr>
                <a:defRPr/>
              </a:pPr>
              <a:t>25</a:t>
            </a:fld>
            <a:endParaRPr lang="en-US"/>
          </a:p>
        </p:txBody>
      </p:sp>
    </p:spTree>
    <p:extLst>
      <p:ext uri="{BB962C8B-B14F-4D97-AF65-F5344CB8AC3E}">
        <p14:creationId xmlns:p14="http://schemas.microsoft.com/office/powerpoint/2010/main" val="34710418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Mr. Ross is an 79 y/o man with COPD and advanced Alzheimer’s dementia FAST 7C who is being seen for worsening shortness of breath, fatigue, poor appetite, nausea, and lethargy.</a:t>
            </a:r>
          </a:p>
          <a:p>
            <a:pPr marL="0" indent="0">
              <a:buNone/>
            </a:pPr>
            <a:r>
              <a:rPr lang="en-US" b="1" dirty="0"/>
              <a:t>What medication changes would you recommend?</a:t>
            </a:r>
          </a:p>
          <a:p>
            <a:r>
              <a:rPr lang="en-US" dirty="0"/>
              <a:t>Spiriva 18mcg (tiotropium)</a:t>
            </a:r>
          </a:p>
          <a:p>
            <a:r>
              <a:rPr lang="en-US" dirty="0"/>
              <a:t>Advair (fluticasone/salmeterol) 250/50mcg</a:t>
            </a:r>
          </a:p>
          <a:p>
            <a:r>
              <a:rPr lang="en-US" dirty="0"/>
              <a:t>Donepezil 10mg daily</a:t>
            </a:r>
          </a:p>
          <a:p>
            <a:r>
              <a:rPr lang="en-US" dirty="0"/>
              <a:t>Ginkgo 120mg daily</a:t>
            </a:r>
          </a:p>
          <a:p>
            <a:r>
              <a:rPr lang="en-US" dirty="0"/>
              <a:t>Albuterol inhaler 90mcg 2 puffs q 4H prn</a:t>
            </a:r>
          </a:p>
          <a:p>
            <a:pPr marL="0" indent="0">
              <a:buNone/>
            </a:pPr>
            <a:endParaRPr lang="en-US" dirty="0"/>
          </a:p>
          <a:p>
            <a:endParaRPr lang="en-US" dirty="0"/>
          </a:p>
        </p:txBody>
      </p:sp>
      <p:sp>
        <p:nvSpPr>
          <p:cNvPr id="3" name="Title 2"/>
          <p:cNvSpPr>
            <a:spLocks noGrp="1"/>
          </p:cNvSpPr>
          <p:nvPr>
            <p:ph type="title"/>
          </p:nvPr>
        </p:nvSpPr>
        <p:spPr/>
        <p:txBody>
          <a:bodyPr/>
          <a:lstStyle/>
          <a:p>
            <a:pPr algn="ctr"/>
            <a:r>
              <a:rPr lang="en-US" dirty="0"/>
              <a:t>Mr. Ross</a:t>
            </a:r>
          </a:p>
        </p:txBody>
      </p:sp>
      <p:sp>
        <p:nvSpPr>
          <p:cNvPr id="4" name="Slide Number Placeholder 3"/>
          <p:cNvSpPr>
            <a:spLocks noGrp="1"/>
          </p:cNvSpPr>
          <p:nvPr>
            <p:ph type="sldNum" sz="quarter" idx="12"/>
          </p:nvPr>
        </p:nvSpPr>
        <p:spPr/>
        <p:txBody>
          <a:bodyPr/>
          <a:lstStyle/>
          <a:p>
            <a:pPr>
              <a:defRPr/>
            </a:pPr>
            <a:fld id="{2F4E04D8-9A7A-4AEC-B1F1-0B7A3568B0CE}" type="slidenum">
              <a:rPr lang="en-US" smtClean="0"/>
              <a:pPr>
                <a:defRPr/>
              </a:pPr>
              <a:t>26</a:t>
            </a:fld>
            <a:endParaRPr lang="en-US"/>
          </a:p>
        </p:txBody>
      </p:sp>
    </p:spTree>
    <p:extLst>
      <p:ext uri="{BB962C8B-B14F-4D97-AF65-F5344CB8AC3E}">
        <p14:creationId xmlns:p14="http://schemas.microsoft.com/office/powerpoint/2010/main" val="11228343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85800" y="1524000"/>
            <a:ext cx="3962400" cy="381000"/>
          </a:xfrm>
        </p:spPr>
        <p:txBody>
          <a:bodyPr/>
          <a:lstStyle/>
          <a:p>
            <a:pPr algn="ctr"/>
            <a:r>
              <a:rPr lang="en-US" dirty="0"/>
              <a:t>Efficacy</a:t>
            </a:r>
          </a:p>
        </p:txBody>
      </p:sp>
      <p:sp>
        <p:nvSpPr>
          <p:cNvPr id="3" name="Content Placeholder 2"/>
          <p:cNvSpPr>
            <a:spLocks noGrp="1"/>
          </p:cNvSpPr>
          <p:nvPr>
            <p:ph sz="half" idx="2"/>
          </p:nvPr>
        </p:nvSpPr>
        <p:spPr>
          <a:xfrm>
            <a:off x="701566" y="2005012"/>
            <a:ext cx="4403834" cy="3763963"/>
          </a:xfrm>
        </p:spPr>
        <p:txBody>
          <a:bodyPr/>
          <a:lstStyle/>
          <a:p>
            <a:r>
              <a:rPr lang="en-US" dirty="0"/>
              <a:t>Benefits limited to patients with preserved cognitive functioning</a:t>
            </a:r>
          </a:p>
          <a:p>
            <a:r>
              <a:rPr lang="en-US" dirty="0"/>
              <a:t>No improvement in neuropsychiatric or behavioral symptoms</a:t>
            </a:r>
          </a:p>
          <a:p>
            <a:r>
              <a:rPr lang="en-US" dirty="0"/>
              <a:t>The only non-pharma funded study found </a:t>
            </a:r>
            <a:r>
              <a:rPr lang="en-US" b="1" dirty="0"/>
              <a:t>no difference </a:t>
            </a:r>
            <a:r>
              <a:rPr lang="en-US" dirty="0"/>
              <a:t>in</a:t>
            </a:r>
          </a:p>
          <a:p>
            <a:pPr lvl="1"/>
            <a:r>
              <a:rPr lang="en-US" dirty="0"/>
              <a:t>Disability</a:t>
            </a:r>
          </a:p>
          <a:p>
            <a:pPr lvl="1"/>
            <a:r>
              <a:rPr lang="en-US" dirty="0"/>
              <a:t>SNF needs</a:t>
            </a:r>
          </a:p>
          <a:p>
            <a:pPr lvl="1"/>
            <a:r>
              <a:rPr lang="en-US" dirty="0"/>
              <a:t>Behavior or caregiver needs</a:t>
            </a:r>
          </a:p>
          <a:p>
            <a:pPr lvl="1"/>
            <a:r>
              <a:rPr lang="en-US" dirty="0"/>
              <a:t>Mortality</a:t>
            </a:r>
          </a:p>
          <a:p>
            <a:pPr marL="0" indent="0">
              <a:buNone/>
            </a:pPr>
            <a:endParaRPr lang="en-US" dirty="0"/>
          </a:p>
        </p:txBody>
      </p:sp>
      <p:sp>
        <p:nvSpPr>
          <p:cNvPr id="4" name="Text Placeholder 3"/>
          <p:cNvSpPr>
            <a:spLocks noGrp="1"/>
          </p:cNvSpPr>
          <p:nvPr>
            <p:ph type="body" sz="quarter" idx="3"/>
          </p:nvPr>
        </p:nvSpPr>
        <p:spPr>
          <a:xfrm>
            <a:off x="4800600" y="1524000"/>
            <a:ext cx="3886200" cy="381000"/>
          </a:xfrm>
        </p:spPr>
        <p:txBody>
          <a:bodyPr/>
          <a:lstStyle/>
          <a:p>
            <a:pPr algn="ctr"/>
            <a:r>
              <a:rPr lang="en-US" dirty="0"/>
              <a:t>Adverse Events</a:t>
            </a:r>
          </a:p>
        </p:txBody>
      </p:sp>
      <p:sp>
        <p:nvSpPr>
          <p:cNvPr id="5" name="Content Placeholder 4"/>
          <p:cNvSpPr>
            <a:spLocks noGrp="1"/>
          </p:cNvSpPr>
          <p:nvPr>
            <p:ph sz="quarter" idx="4"/>
          </p:nvPr>
        </p:nvSpPr>
        <p:spPr>
          <a:xfrm>
            <a:off x="5638800" y="2011362"/>
            <a:ext cx="3048000" cy="3763963"/>
          </a:xfrm>
        </p:spPr>
        <p:txBody>
          <a:bodyPr/>
          <a:lstStyle/>
          <a:p>
            <a:r>
              <a:rPr lang="en-US" dirty="0"/>
              <a:t>Nausea (3-19%)</a:t>
            </a:r>
          </a:p>
          <a:p>
            <a:r>
              <a:rPr lang="en-US" dirty="0"/>
              <a:t>Diarrhea (5-15%)</a:t>
            </a:r>
          </a:p>
          <a:p>
            <a:r>
              <a:rPr lang="en-US" dirty="0"/>
              <a:t>Insomnia (2-14%)</a:t>
            </a:r>
          </a:p>
          <a:p>
            <a:r>
              <a:rPr lang="en-US" dirty="0"/>
              <a:t>Headache (3-10%)</a:t>
            </a:r>
          </a:p>
          <a:p>
            <a:r>
              <a:rPr lang="en-US" dirty="0"/>
              <a:t>Pain (3-9%)</a:t>
            </a:r>
          </a:p>
          <a:p>
            <a:r>
              <a:rPr lang="en-US" dirty="0"/>
              <a:t>Dizziness (2-8%)</a:t>
            </a:r>
          </a:p>
          <a:p>
            <a:r>
              <a:rPr lang="en-US" dirty="0"/>
              <a:t>Syncope</a:t>
            </a:r>
          </a:p>
          <a:p>
            <a:endParaRPr lang="en-US" dirty="0"/>
          </a:p>
        </p:txBody>
      </p:sp>
      <p:sp>
        <p:nvSpPr>
          <p:cNvPr id="6" name="Title 5"/>
          <p:cNvSpPr>
            <a:spLocks noGrp="1"/>
          </p:cNvSpPr>
          <p:nvPr>
            <p:ph type="title"/>
          </p:nvPr>
        </p:nvSpPr>
        <p:spPr/>
        <p:txBody>
          <a:bodyPr>
            <a:normAutofit/>
          </a:bodyPr>
          <a:lstStyle/>
          <a:p>
            <a:pPr algn="ctr"/>
            <a:r>
              <a:rPr lang="en-US" dirty="0"/>
              <a:t>Anticholinergic Medications (Donepezil)</a:t>
            </a:r>
            <a:br>
              <a:rPr lang="en-US" dirty="0"/>
            </a:br>
            <a:r>
              <a:rPr lang="en-US" sz="1600" dirty="0"/>
              <a:t>Lancet. 2004; 363 (9427) :2105.</a:t>
            </a:r>
          </a:p>
        </p:txBody>
      </p:sp>
      <p:sp>
        <p:nvSpPr>
          <p:cNvPr id="7" name="Slide Number Placeholder 6"/>
          <p:cNvSpPr>
            <a:spLocks noGrp="1"/>
          </p:cNvSpPr>
          <p:nvPr>
            <p:ph type="sldNum" sz="quarter" idx="12"/>
          </p:nvPr>
        </p:nvSpPr>
        <p:spPr/>
        <p:txBody>
          <a:bodyPr/>
          <a:lstStyle/>
          <a:p>
            <a:pPr>
              <a:defRPr/>
            </a:pPr>
            <a:fld id="{6DBFB9D8-E0AD-4651-ABFE-0CEBC101611E}" type="slidenum">
              <a:rPr lang="en-US" smtClean="0"/>
              <a:pPr>
                <a:defRPr/>
              </a:pPr>
              <a:t>27</a:t>
            </a:fld>
            <a:endParaRPr lang="en-US" dirty="0"/>
          </a:p>
        </p:txBody>
      </p:sp>
    </p:spTree>
    <p:extLst>
      <p:ext uri="{BB962C8B-B14F-4D97-AF65-F5344CB8AC3E}">
        <p14:creationId xmlns:p14="http://schemas.microsoft.com/office/powerpoint/2010/main" val="5052401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1"/>
            <a:ext cx="8229600" cy="3581400"/>
          </a:xfrm>
        </p:spPr>
        <p:txBody>
          <a:bodyPr/>
          <a:lstStyle/>
          <a:p>
            <a:r>
              <a:rPr lang="en-US" dirty="0"/>
              <a:t>One large study found a mild clinical benefit in patients with mild to advanced dementia</a:t>
            </a:r>
          </a:p>
          <a:p>
            <a:r>
              <a:rPr lang="en-US" dirty="0"/>
              <a:t>Recent studies and meta-analysis have found little or no benefit</a:t>
            </a:r>
          </a:p>
          <a:p>
            <a:r>
              <a:rPr lang="en-US" dirty="0"/>
              <a:t>Overall safe with GI upset, headaches, and rare bleeding events (intraocular or subdural hematomas)</a:t>
            </a:r>
          </a:p>
          <a:p>
            <a:r>
              <a:rPr lang="en-US" dirty="0"/>
              <a:t>Risk of bleeding much higher in patients on aspirin or anticoagulants</a:t>
            </a:r>
          </a:p>
        </p:txBody>
      </p:sp>
      <p:sp>
        <p:nvSpPr>
          <p:cNvPr id="13" name="Title 12"/>
          <p:cNvSpPr>
            <a:spLocks noGrp="1"/>
          </p:cNvSpPr>
          <p:nvPr>
            <p:ph type="title"/>
          </p:nvPr>
        </p:nvSpPr>
        <p:spPr/>
        <p:txBody>
          <a:bodyPr/>
          <a:lstStyle/>
          <a:p>
            <a:pPr algn="ctr"/>
            <a:r>
              <a:rPr lang="en-US" dirty="0"/>
              <a:t>Ginkgo</a:t>
            </a:r>
          </a:p>
        </p:txBody>
      </p:sp>
      <p:sp>
        <p:nvSpPr>
          <p:cNvPr id="7" name="Slide Number Placeholder 6"/>
          <p:cNvSpPr>
            <a:spLocks noGrp="1"/>
          </p:cNvSpPr>
          <p:nvPr>
            <p:ph type="sldNum" sz="quarter" idx="12"/>
          </p:nvPr>
        </p:nvSpPr>
        <p:spPr/>
        <p:txBody>
          <a:bodyPr/>
          <a:lstStyle/>
          <a:p>
            <a:pPr>
              <a:defRPr/>
            </a:pPr>
            <a:fld id="{6DBFB9D8-E0AD-4651-ABFE-0CEBC101611E}" type="slidenum">
              <a:rPr lang="en-US" smtClean="0"/>
              <a:pPr>
                <a:defRPr/>
              </a:pPr>
              <a:t>28</a:t>
            </a:fld>
            <a:endParaRPr lang="en-US"/>
          </a:p>
        </p:txBody>
      </p:sp>
      <p:sp>
        <p:nvSpPr>
          <p:cNvPr id="12" name="Rectangle 4"/>
          <p:cNvSpPr>
            <a:spLocks noChangeArrowheads="1"/>
          </p:cNvSpPr>
          <p:nvPr/>
        </p:nvSpPr>
        <p:spPr bwMode="auto">
          <a:xfrm>
            <a:off x="2438400" y="6019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JAMA. 1997;278(16):1327.</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613867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Less than 20% of patients with advanced COPD refill their inhaled corticosteroids on time</a:t>
            </a:r>
          </a:p>
          <a:p>
            <a:r>
              <a:rPr lang="en-US" dirty="0"/>
              <a:t>One study found that the majority of patients with advanced COPD  made critical errors that would result in inadequate drug delivery  to pulmonary tissue</a:t>
            </a:r>
          </a:p>
          <a:p>
            <a:r>
              <a:rPr lang="en-US" dirty="0"/>
              <a:t>80% of patients with advanced COPD surveyed reported that a nebulizer was superior when compared to a regimen of inhaled medications</a:t>
            </a:r>
          </a:p>
          <a:p>
            <a:r>
              <a:rPr lang="en-US" dirty="0"/>
              <a:t>75% of patients with advanced COPD in one survey reported that quality of life improved since beginning a nebulizer-based therapy</a:t>
            </a:r>
          </a:p>
          <a:p>
            <a:endParaRPr lang="en-US" dirty="0"/>
          </a:p>
        </p:txBody>
      </p:sp>
      <p:sp>
        <p:nvSpPr>
          <p:cNvPr id="3" name="Title 2"/>
          <p:cNvSpPr>
            <a:spLocks noGrp="1"/>
          </p:cNvSpPr>
          <p:nvPr>
            <p:ph type="title"/>
          </p:nvPr>
        </p:nvSpPr>
        <p:spPr/>
        <p:txBody>
          <a:bodyPr>
            <a:normAutofit fontScale="90000"/>
          </a:bodyPr>
          <a:lstStyle/>
          <a:p>
            <a:pPr algn="ctr"/>
            <a:r>
              <a:rPr lang="en-US" dirty="0"/>
              <a:t>Inhaled Corticosteroids in the Hospice Setting</a:t>
            </a:r>
          </a:p>
        </p:txBody>
      </p:sp>
      <p:sp>
        <p:nvSpPr>
          <p:cNvPr id="4" name="Slide Number Placeholder 3"/>
          <p:cNvSpPr>
            <a:spLocks noGrp="1"/>
          </p:cNvSpPr>
          <p:nvPr>
            <p:ph type="sldNum" sz="quarter" idx="12"/>
          </p:nvPr>
        </p:nvSpPr>
        <p:spPr/>
        <p:txBody>
          <a:bodyPr/>
          <a:lstStyle/>
          <a:p>
            <a:pPr>
              <a:defRPr/>
            </a:pPr>
            <a:fld id="{2F4E04D8-9A7A-4AEC-B1F1-0B7A3568B0CE}" type="slidenum">
              <a:rPr lang="en-US" smtClean="0"/>
              <a:pPr>
                <a:defRPr/>
              </a:pPr>
              <a:t>29</a:t>
            </a:fld>
            <a:endParaRPr lang="en-US"/>
          </a:p>
        </p:txBody>
      </p:sp>
    </p:spTree>
    <p:extLst>
      <p:ext uri="{BB962C8B-B14F-4D97-AF65-F5344CB8AC3E}">
        <p14:creationId xmlns:p14="http://schemas.microsoft.com/office/powerpoint/2010/main" val="1184138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295400"/>
            <a:ext cx="8382000" cy="2362200"/>
          </a:xfrm>
        </p:spPr>
        <p:txBody>
          <a:bodyPr/>
          <a:lstStyle/>
          <a:p>
            <a:r>
              <a:rPr lang="en-US" sz="3600" dirty="0"/>
              <a:t>Disclosure: There are no relevant financial relationships to disclose regarding </a:t>
            </a:r>
            <a:br>
              <a:rPr lang="en-US" sz="3600" dirty="0"/>
            </a:br>
            <a:r>
              <a:rPr lang="en-US" sz="3600" dirty="0"/>
              <a:t>this presentation</a:t>
            </a:r>
          </a:p>
        </p:txBody>
      </p:sp>
      <p:sp>
        <p:nvSpPr>
          <p:cNvPr id="4" name="Slide Number Placeholder 3"/>
          <p:cNvSpPr>
            <a:spLocks noGrp="1"/>
          </p:cNvSpPr>
          <p:nvPr>
            <p:ph type="sldNum" sz="quarter" idx="12"/>
          </p:nvPr>
        </p:nvSpPr>
        <p:spPr/>
        <p:txBody>
          <a:bodyPr/>
          <a:lstStyle/>
          <a:p>
            <a:pPr>
              <a:defRPr/>
            </a:pPr>
            <a:fld id="{2F4E04D8-9A7A-4AEC-B1F1-0B7A3568B0CE}" type="slidenum">
              <a:rPr lang="en-US" smtClean="0"/>
              <a:pPr>
                <a:defRPr/>
              </a:pPr>
              <a:t>3</a:t>
            </a:fld>
            <a:endParaRPr lang="en-US" dirty="0"/>
          </a:p>
        </p:txBody>
      </p:sp>
      <p:sp>
        <p:nvSpPr>
          <p:cNvPr id="6" name="TextBox 5"/>
          <p:cNvSpPr txBox="1"/>
          <p:nvPr/>
        </p:nvSpPr>
        <p:spPr>
          <a:xfrm>
            <a:off x="1219200" y="4419600"/>
            <a:ext cx="7924800" cy="769441"/>
          </a:xfrm>
          <a:prstGeom prst="rect">
            <a:avLst/>
          </a:prstGeom>
          <a:noFill/>
        </p:spPr>
        <p:txBody>
          <a:bodyPr wrap="square" rtlCol="0">
            <a:spAutoFit/>
          </a:bodyPr>
          <a:lstStyle/>
          <a:p>
            <a:pPr algn="ctr"/>
            <a:r>
              <a:rPr lang="en-US" sz="2000" dirty="0"/>
              <a:t>Patrick White, MD</a:t>
            </a:r>
          </a:p>
          <a:p>
            <a:endParaRPr lang="en-US" dirty="0"/>
          </a:p>
        </p:txBody>
      </p:sp>
    </p:spTree>
    <p:extLst>
      <p:ext uri="{BB962C8B-B14F-4D97-AF65-F5344CB8AC3E}">
        <p14:creationId xmlns:p14="http://schemas.microsoft.com/office/powerpoint/2010/main" val="29406971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idx="1"/>
          </p:nvPr>
        </p:nvPicPr>
        <p:blipFill rotWithShape="1">
          <a:blip r:embed="rId3"/>
          <a:srcRect l="20656" t="25254" r="20656" b="22554"/>
          <a:stretch/>
        </p:blipFill>
        <p:spPr>
          <a:xfrm>
            <a:off x="304804" y="1469454"/>
            <a:ext cx="8839196" cy="4419600"/>
          </a:xfrm>
          <a:prstGeom prst="rect">
            <a:avLst/>
          </a:prstGeom>
        </p:spPr>
      </p:pic>
      <p:sp>
        <p:nvSpPr>
          <p:cNvPr id="8" name="Title 7"/>
          <p:cNvSpPr>
            <a:spLocks noGrp="1"/>
          </p:cNvSpPr>
          <p:nvPr>
            <p:ph type="title"/>
          </p:nvPr>
        </p:nvSpPr>
        <p:spPr/>
        <p:txBody>
          <a:bodyPr>
            <a:normAutofit/>
          </a:bodyPr>
          <a:lstStyle/>
          <a:p>
            <a:pPr algn="ctr"/>
            <a:r>
              <a:rPr lang="en-US" dirty="0"/>
              <a:t>Drug Discontinuation in EOL Care</a:t>
            </a:r>
          </a:p>
        </p:txBody>
      </p:sp>
      <p:sp>
        <p:nvSpPr>
          <p:cNvPr id="7" name="Slide Number Placeholder 6"/>
          <p:cNvSpPr>
            <a:spLocks noGrp="1"/>
          </p:cNvSpPr>
          <p:nvPr>
            <p:ph type="sldNum" sz="quarter" idx="12"/>
          </p:nvPr>
        </p:nvSpPr>
        <p:spPr/>
        <p:txBody>
          <a:bodyPr/>
          <a:lstStyle/>
          <a:p>
            <a:pPr>
              <a:defRPr/>
            </a:pPr>
            <a:fld id="{6DBFB9D8-E0AD-4651-ABFE-0CEBC101611E}" type="slidenum">
              <a:rPr lang="en-US" smtClean="0"/>
              <a:pPr>
                <a:defRPr/>
              </a:pPr>
              <a:t>30</a:t>
            </a:fld>
            <a:endParaRPr lang="en-US"/>
          </a:p>
        </p:txBody>
      </p:sp>
      <p:sp>
        <p:nvSpPr>
          <p:cNvPr id="11" name="TextBox 10"/>
          <p:cNvSpPr txBox="1"/>
          <p:nvPr/>
        </p:nvSpPr>
        <p:spPr>
          <a:xfrm>
            <a:off x="576072" y="5819268"/>
            <a:ext cx="8077200" cy="738664"/>
          </a:xfrm>
          <a:prstGeom prst="rect">
            <a:avLst/>
          </a:prstGeom>
          <a:noFill/>
        </p:spPr>
        <p:txBody>
          <a:bodyPr wrap="square" rtlCol="0">
            <a:spAutoFit/>
          </a:bodyPr>
          <a:lstStyle/>
          <a:p>
            <a:r>
              <a:rPr lang="en-US" sz="1400" dirty="0" err="1"/>
              <a:t>Garfinkel</a:t>
            </a:r>
            <a:r>
              <a:rPr lang="en-US" sz="1400" dirty="0"/>
              <a:t> D, </a:t>
            </a:r>
            <a:r>
              <a:rPr lang="en-US" sz="1400" dirty="0" err="1"/>
              <a:t>Mangin</a:t>
            </a:r>
            <a:r>
              <a:rPr lang="en-US" sz="1400" dirty="0"/>
              <a:t> D. </a:t>
            </a:r>
            <a:r>
              <a:rPr lang="en-US" sz="1400" b="1" dirty="0"/>
              <a:t>Feasibility study of a systematic approach for discontinuation of multiple medications in older adults: addressing polypharmacy. </a:t>
            </a:r>
            <a:r>
              <a:rPr lang="en-US" sz="1400" dirty="0"/>
              <a:t>Arch Intern Med. 2010 Oct 11;170(18):1648-54.</a:t>
            </a:r>
          </a:p>
        </p:txBody>
      </p:sp>
    </p:spTree>
    <p:extLst>
      <p:ext uri="{BB962C8B-B14F-4D97-AF65-F5344CB8AC3E}">
        <p14:creationId xmlns:p14="http://schemas.microsoft.com/office/powerpoint/2010/main" val="2297146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n-US" dirty="0"/>
          </a:p>
          <a:p>
            <a:pPr marL="0" indent="0">
              <a:buNone/>
            </a:pPr>
            <a:endParaRPr lang="en-US" dirty="0"/>
          </a:p>
          <a:p>
            <a:pPr marL="0" indent="0">
              <a:buNone/>
            </a:pPr>
            <a:endParaRPr lang="en-US" dirty="0"/>
          </a:p>
        </p:txBody>
      </p:sp>
      <p:sp>
        <p:nvSpPr>
          <p:cNvPr id="2" name="Title 1"/>
          <p:cNvSpPr>
            <a:spLocks noGrp="1"/>
          </p:cNvSpPr>
          <p:nvPr>
            <p:ph type="title"/>
          </p:nvPr>
        </p:nvSpPr>
        <p:spPr/>
        <p:txBody>
          <a:bodyPr>
            <a:normAutofit/>
          </a:bodyPr>
          <a:lstStyle/>
          <a:p>
            <a:pPr algn="ctr"/>
            <a:r>
              <a:rPr lang="en-US" sz="4000" dirty="0"/>
              <a:t>Questions?</a:t>
            </a:r>
          </a:p>
        </p:txBody>
      </p:sp>
      <p:pic>
        <p:nvPicPr>
          <p:cNvPr id="9" name="Picture 8"/>
          <p:cNvPicPr>
            <a:picLocks noChangeAspect="1"/>
          </p:cNvPicPr>
          <p:nvPr/>
        </p:nvPicPr>
        <p:blipFill>
          <a:blip r:embed="rId3"/>
          <a:stretch>
            <a:fillRect/>
          </a:stretch>
        </p:blipFill>
        <p:spPr>
          <a:xfrm>
            <a:off x="1524000" y="1600200"/>
            <a:ext cx="6248400" cy="4686300"/>
          </a:xfrm>
          <a:prstGeom prst="rect">
            <a:avLst/>
          </a:prstGeom>
        </p:spPr>
      </p:pic>
    </p:spTree>
    <p:extLst>
      <p:ext uri="{BB962C8B-B14F-4D97-AF65-F5344CB8AC3E}">
        <p14:creationId xmlns:p14="http://schemas.microsoft.com/office/powerpoint/2010/main" val="3654911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4127" y="1445347"/>
            <a:ext cx="8229600" cy="4525963"/>
          </a:xfrm>
        </p:spPr>
        <p:txBody>
          <a:bodyPr/>
          <a:lstStyle/>
          <a:p>
            <a:pPr marL="457200" indent="-457200">
              <a:buAutoNum type="arabicParenR"/>
            </a:pPr>
            <a:r>
              <a:rPr lang="en-US" dirty="0"/>
              <a:t>Identify 3 commonly used medications that lack scientific evidence to support their routine use in care for patients with life-limiting illnesses</a:t>
            </a:r>
          </a:p>
          <a:p>
            <a:pPr marL="457200" indent="-457200">
              <a:buAutoNum type="arabicParenR"/>
            </a:pPr>
            <a:r>
              <a:rPr lang="en-US" dirty="0"/>
              <a:t>Describe toxicity from a commonly used supplement that may harm quality of life in patients with life-limiting illnesses</a:t>
            </a:r>
          </a:p>
          <a:p>
            <a:pPr marL="457200" indent="-457200">
              <a:buAutoNum type="arabicParenR"/>
            </a:pPr>
            <a:r>
              <a:rPr lang="en-US" dirty="0"/>
              <a:t>Describe one strategy for reducing unnecessary medications in patients with advanced illness</a:t>
            </a:r>
          </a:p>
        </p:txBody>
      </p:sp>
      <p:sp>
        <p:nvSpPr>
          <p:cNvPr id="3" name="Title 2"/>
          <p:cNvSpPr>
            <a:spLocks noGrp="1"/>
          </p:cNvSpPr>
          <p:nvPr>
            <p:ph type="title"/>
          </p:nvPr>
        </p:nvSpPr>
        <p:spPr/>
        <p:txBody>
          <a:bodyPr/>
          <a:lstStyle/>
          <a:p>
            <a:pPr algn="ctr"/>
            <a:r>
              <a:rPr lang="en-US" dirty="0"/>
              <a:t>Presentation Objectives</a:t>
            </a:r>
          </a:p>
        </p:txBody>
      </p:sp>
      <p:sp>
        <p:nvSpPr>
          <p:cNvPr id="4" name="Slide Number Placeholder 3"/>
          <p:cNvSpPr>
            <a:spLocks noGrp="1"/>
          </p:cNvSpPr>
          <p:nvPr>
            <p:ph type="sldNum" sz="quarter" idx="12"/>
          </p:nvPr>
        </p:nvSpPr>
        <p:spPr/>
        <p:txBody>
          <a:bodyPr/>
          <a:lstStyle/>
          <a:p>
            <a:pPr>
              <a:defRPr/>
            </a:pPr>
            <a:fld id="{2F4E04D8-9A7A-4AEC-B1F1-0B7A3568B0CE}" type="slidenum">
              <a:rPr lang="en-US" smtClean="0"/>
              <a:pPr>
                <a:defRPr/>
              </a:pPr>
              <a:t>4</a:t>
            </a:fld>
            <a:endParaRPr lang="en-US"/>
          </a:p>
        </p:txBody>
      </p:sp>
    </p:spTree>
    <p:extLst>
      <p:ext uri="{BB962C8B-B14F-4D97-AF65-F5344CB8AC3E}">
        <p14:creationId xmlns:p14="http://schemas.microsoft.com/office/powerpoint/2010/main" val="4235225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My Background</a:t>
            </a:r>
          </a:p>
        </p:txBody>
      </p:sp>
      <p:sp>
        <p:nvSpPr>
          <p:cNvPr id="5" name="Content Placeholder 4"/>
          <p:cNvSpPr>
            <a:spLocks noGrp="1"/>
          </p:cNvSpPr>
          <p:nvPr>
            <p:ph sz="half" idx="2"/>
          </p:nvPr>
        </p:nvSpPr>
        <p:spPr/>
        <p:txBody>
          <a:bodyPr>
            <a:normAutofit fontScale="92500"/>
          </a:bodyPr>
          <a:lstStyle/>
          <a:p>
            <a:r>
              <a:rPr lang="en-US" dirty="0"/>
              <a:t>Internal Medicine-Washington University/BJH</a:t>
            </a:r>
          </a:p>
          <a:p>
            <a:r>
              <a:rPr lang="en-US" dirty="0"/>
              <a:t>Hospice &amp; Palliative Care Fellowship University of Pittsburgh Medical Center</a:t>
            </a:r>
          </a:p>
          <a:p>
            <a:r>
              <a:rPr lang="en-US" dirty="0"/>
              <a:t>PhD Program, Clinical and Translational Science, University of Pittsburgh</a:t>
            </a:r>
          </a:p>
          <a:p>
            <a:r>
              <a:rPr lang="en-US" dirty="0"/>
              <a:t>Chief Medical Officer, BJC Home Care</a:t>
            </a:r>
          </a:p>
        </p:txBody>
      </p:sp>
      <p:sp>
        <p:nvSpPr>
          <p:cNvPr id="3" name="Content Placeholder 2"/>
          <p:cNvSpPr>
            <a:spLocks noGrp="1"/>
          </p:cNvSpPr>
          <p:nvPr>
            <p:ph sz="half" idx="1"/>
          </p:nvPr>
        </p:nvSpPr>
        <p:spPr>
          <a:xfrm>
            <a:off x="914399" y="2383239"/>
            <a:ext cx="1849433" cy="2093282"/>
          </a:xfrm>
        </p:spPr>
        <p:txBody>
          <a:bodyPr/>
          <a:lstStyle/>
          <a:p>
            <a:endParaRPr lang="en-US" dirty="0"/>
          </a:p>
        </p:txBody>
      </p:sp>
      <p:pic>
        <p:nvPicPr>
          <p:cNvPr id="1025" name="Picture 1" descr="Displaying 07-ikin-7.jpg"/>
          <p:cNvPicPr>
            <a:picLocks noChangeAspect="1" noChangeArrowheads="1"/>
          </p:cNvPicPr>
          <p:nvPr/>
        </p:nvPicPr>
        <p:blipFill rotWithShape="1">
          <a:blip r:embed="rId3">
            <a:extLst>
              <a:ext uri="{28A0092B-C50C-407E-A947-70E740481C1C}">
                <a14:useLocalDpi xmlns:a14="http://schemas.microsoft.com/office/drawing/2010/main" val="0"/>
              </a:ext>
            </a:extLst>
          </a:blip>
          <a:srcRect l="8621"/>
          <a:stretch/>
        </p:blipFill>
        <p:spPr bwMode="auto">
          <a:xfrm>
            <a:off x="438416" y="1668333"/>
            <a:ext cx="4038600" cy="295093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p:cNvSpPr>
            <a:spLocks noChangeArrowheads="1"/>
          </p:cNvSpPr>
          <p:nvPr/>
        </p:nvSpPr>
        <p:spPr bwMode="auto">
          <a:xfrm flipV="1">
            <a:off x="380999" y="-1497243"/>
            <a:ext cx="4351606" cy="45719"/>
          </a:xfrm>
          <a:prstGeom prst="rect">
            <a:avLst/>
          </a:prstGeom>
          <a:solidFill>
            <a:srgbClr val="4D90F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Rectangle 3"/>
          <p:cNvSpPr>
            <a:spLocks noChangeArrowheads="1"/>
          </p:cNvSpPr>
          <p:nvPr/>
        </p:nvSpPr>
        <p:spPr bwMode="auto">
          <a:xfrm flipV="1">
            <a:off x="380999" y="-1497243"/>
            <a:ext cx="57417" cy="45719"/>
          </a:xfrm>
          <a:prstGeom prst="rect">
            <a:avLst/>
          </a:prstGeom>
          <a:solidFill>
            <a:srgbClr val="4D90F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4589" tIns="26979" rIns="74589" bIns="26979" numCol="1" anchor="ctr" anchorCtr="0" compatLnSpc="1">
            <a:prstTxWarp prst="textNoShape">
              <a:avLst/>
            </a:prstTxWarp>
            <a:spAutoFit/>
          </a:bodyPr>
          <a:lstStyle/>
          <a:p>
            <a:endParaRPr lang="en-US"/>
          </a:p>
        </p:txBody>
      </p:sp>
      <p:sp>
        <p:nvSpPr>
          <p:cNvPr id="9" name="Rectangle 4"/>
          <p:cNvSpPr>
            <a:spLocks noChangeArrowheads="1"/>
          </p:cNvSpPr>
          <p:nvPr/>
        </p:nvSpPr>
        <p:spPr bwMode="auto">
          <a:xfrm flipV="1">
            <a:off x="380999" y="-1874493"/>
            <a:ext cx="4351606" cy="800219"/>
          </a:xfrm>
          <a:prstGeom prst="rect">
            <a:avLst/>
          </a:prstGeom>
          <a:solidFill>
            <a:srgbClr val="4D90F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FFFF"/>
                </a:solidFill>
                <a:effectLst/>
                <a:latin typeface="Arial" panose="020B0604020202020204" pitchFamily="34" charset="0"/>
              </a:rPr>
              <a:t>07-ikin-7.jpg</a:t>
            </a:r>
            <a:endParaRPr kumimoji="0" lang="en-US" altLang="en-US" sz="800" b="0" i="0" u="none" strike="noStrike" cap="none" normalizeH="0" baseline="0">
              <a:ln>
                <a:noFill/>
              </a:ln>
              <a:solidFill>
                <a:srgbClr val="B3B3B3"/>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B3B3B3"/>
                </a:solidFill>
                <a:effectLst/>
                <a:latin typeface="Arial" panose="020B0604020202020204" pitchFamily="34" charset="0"/>
              </a:rPr>
              <a:t>07-ikin-7.jpg</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95461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r>
              <a:rPr lang="en-US" dirty="0"/>
              <a:t>I.   Polypharmacy in Hospice</a:t>
            </a:r>
          </a:p>
          <a:p>
            <a:r>
              <a:rPr lang="en-US" dirty="0"/>
              <a:t>II.  Medications with limited overall efficacy data</a:t>
            </a:r>
          </a:p>
          <a:p>
            <a:r>
              <a:rPr lang="en-US" dirty="0"/>
              <a:t>III. Medications with benefit limited by prognosis</a:t>
            </a:r>
          </a:p>
          <a:p>
            <a:r>
              <a:rPr lang="en-US" dirty="0"/>
              <a:t>VI. Medications whose indications change with functional 	    and nutritional status</a:t>
            </a:r>
          </a:p>
          <a:p>
            <a:r>
              <a:rPr lang="en-US" dirty="0"/>
              <a:t>V.  Conclusion</a:t>
            </a:r>
          </a:p>
        </p:txBody>
      </p:sp>
      <p:sp>
        <p:nvSpPr>
          <p:cNvPr id="6" name="Title 5"/>
          <p:cNvSpPr>
            <a:spLocks noGrp="1"/>
          </p:cNvSpPr>
          <p:nvPr>
            <p:ph type="title"/>
          </p:nvPr>
        </p:nvSpPr>
        <p:spPr/>
        <p:txBody>
          <a:bodyPr/>
          <a:lstStyle/>
          <a:p>
            <a:pPr algn="ctr"/>
            <a:r>
              <a:rPr lang="en-US" dirty="0"/>
              <a:t>Presentation Outline</a:t>
            </a:r>
          </a:p>
        </p:txBody>
      </p:sp>
      <p:sp>
        <p:nvSpPr>
          <p:cNvPr id="5" name="Slide Number Placeholder 4"/>
          <p:cNvSpPr>
            <a:spLocks noGrp="1"/>
          </p:cNvSpPr>
          <p:nvPr>
            <p:ph type="sldNum" sz="quarter" idx="12"/>
          </p:nvPr>
        </p:nvSpPr>
        <p:spPr/>
        <p:txBody>
          <a:bodyPr/>
          <a:lstStyle/>
          <a:p>
            <a:pPr>
              <a:defRPr/>
            </a:pPr>
            <a:fld id="{6DEEF953-A2E5-4410-99B3-D2DE4AA9F1D0}" type="slidenum">
              <a:rPr lang="en-US" smtClean="0"/>
              <a:pPr>
                <a:defRPr/>
              </a:pPr>
              <a:t>6</a:t>
            </a:fld>
            <a:endParaRPr lang="en-US"/>
          </a:p>
        </p:txBody>
      </p:sp>
    </p:spTree>
    <p:extLst>
      <p:ext uri="{BB962C8B-B14F-4D97-AF65-F5344CB8AC3E}">
        <p14:creationId xmlns:p14="http://schemas.microsoft.com/office/powerpoint/2010/main" val="537099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9" name="Picture 35" descr="https://static.pexels.com/photos/143654/pexels-photo-143654.jpe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5595936" y="1696315"/>
            <a:ext cx="3284828" cy="2189885"/>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sz="half" idx="2"/>
          </p:nvPr>
        </p:nvSpPr>
        <p:spPr>
          <a:xfrm>
            <a:off x="457200" y="1702375"/>
            <a:ext cx="4495800" cy="3942485"/>
          </a:xfrm>
        </p:spPr>
        <p:txBody>
          <a:bodyPr/>
          <a:lstStyle/>
          <a:p>
            <a:r>
              <a:rPr lang="en-US" dirty="0"/>
              <a:t>One study found the average palliative care patient was prescribed over 11 different medications</a:t>
            </a:r>
          </a:p>
          <a:p>
            <a:r>
              <a:rPr lang="en-US" dirty="0"/>
              <a:t>Most common classes of medications include</a:t>
            </a:r>
          </a:p>
          <a:p>
            <a:pPr lvl="1"/>
            <a:r>
              <a:rPr lang="en-US" dirty="0"/>
              <a:t> </a:t>
            </a:r>
            <a:r>
              <a:rPr lang="en-US" dirty="0" err="1"/>
              <a:t>antihypertensives</a:t>
            </a:r>
            <a:endParaRPr lang="en-US" dirty="0"/>
          </a:p>
          <a:p>
            <a:pPr lvl="1"/>
            <a:r>
              <a:rPr lang="en-US" dirty="0" err="1"/>
              <a:t>broncholytics</a:t>
            </a:r>
            <a:r>
              <a:rPr lang="en-US" dirty="0"/>
              <a:t>/bronchodilators</a:t>
            </a:r>
          </a:p>
          <a:p>
            <a:pPr lvl="1"/>
            <a:r>
              <a:rPr lang="en-US" dirty="0"/>
              <a:t>laxatives</a:t>
            </a:r>
          </a:p>
          <a:p>
            <a:pPr lvl="1"/>
            <a:r>
              <a:rPr lang="en-US" dirty="0"/>
              <a:t>antidepressants</a:t>
            </a:r>
          </a:p>
          <a:p>
            <a:pPr lvl="1"/>
            <a:r>
              <a:rPr lang="en-US" dirty="0"/>
              <a:t>gastric protection agents</a:t>
            </a:r>
          </a:p>
        </p:txBody>
      </p:sp>
      <p:sp>
        <p:nvSpPr>
          <p:cNvPr id="3" name="Title 2"/>
          <p:cNvSpPr>
            <a:spLocks noGrp="1"/>
          </p:cNvSpPr>
          <p:nvPr>
            <p:ph type="title"/>
          </p:nvPr>
        </p:nvSpPr>
        <p:spPr/>
        <p:txBody>
          <a:bodyPr/>
          <a:lstStyle/>
          <a:p>
            <a:pPr algn="ctr"/>
            <a:r>
              <a:rPr lang="en-US" dirty="0"/>
              <a:t>Minimizing Polypharmacy</a:t>
            </a:r>
          </a:p>
        </p:txBody>
      </p:sp>
      <p:sp>
        <p:nvSpPr>
          <p:cNvPr id="4" name="Slide Number Placeholder 3"/>
          <p:cNvSpPr>
            <a:spLocks noGrp="1"/>
          </p:cNvSpPr>
          <p:nvPr>
            <p:ph type="sldNum" sz="quarter" idx="12"/>
          </p:nvPr>
        </p:nvSpPr>
        <p:spPr/>
        <p:txBody>
          <a:bodyPr/>
          <a:lstStyle/>
          <a:p>
            <a:pPr>
              <a:defRPr/>
            </a:pPr>
            <a:fld id="{2F4E04D8-9A7A-4AEC-B1F1-0B7A3568B0CE}" type="slidenum">
              <a:rPr lang="en-US" smtClean="0"/>
              <a:pPr>
                <a:defRPr/>
              </a:pPr>
              <a:t>7</a:t>
            </a:fld>
            <a:endParaRPr lang="en-US"/>
          </a:p>
        </p:txBody>
      </p:sp>
      <p:sp>
        <p:nvSpPr>
          <p:cNvPr id="5" name="TextBox 4"/>
          <p:cNvSpPr txBox="1"/>
          <p:nvPr/>
        </p:nvSpPr>
        <p:spPr>
          <a:xfrm>
            <a:off x="727364" y="5917477"/>
            <a:ext cx="7696200" cy="523220"/>
          </a:xfrm>
          <a:prstGeom prst="rect">
            <a:avLst/>
          </a:prstGeom>
          <a:noFill/>
        </p:spPr>
        <p:txBody>
          <a:bodyPr wrap="square" rtlCol="0">
            <a:spAutoFit/>
          </a:bodyPr>
          <a:lstStyle/>
          <a:p>
            <a:r>
              <a:rPr lang="en-US" sz="1400" dirty="0"/>
              <a:t>McNeil MJ, Kamal AH, </a:t>
            </a:r>
            <a:r>
              <a:rPr lang="en-US" sz="1400" dirty="0" err="1"/>
              <a:t>Kutner</a:t>
            </a:r>
            <a:r>
              <a:rPr lang="en-US" sz="1400" dirty="0"/>
              <a:t> JS, Ritchie CS, Abernethy AP</a:t>
            </a:r>
            <a:r>
              <a:rPr lang="en-US" sz="1400" baseline="30000" dirty="0"/>
              <a:t>.</a:t>
            </a:r>
            <a:r>
              <a:rPr lang="en-US" sz="1400" dirty="0"/>
              <a:t> </a:t>
            </a:r>
            <a:r>
              <a:rPr lang="en-US" sz="1400" b="1" dirty="0"/>
              <a:t>The Burden of Polypharmacy in Patients Near the End of </a:t>
            </a:r>
            <a:r>
              <a:rPr lang="en-US" sz="1400" b="1" dirty="0" err="1"/>
              <a:t>Life</a:t>
            </a:r>
            <a:r>
              <a:rPr lang="en-US" sz="1400" dirty="0" err="1"/>
              <a:t>J</a:t>
            </a:r>
            <a:r>
              <a:rPr lang="en-US" sz="1400" dirty="0"/>
              <a:t> Pain Symptom Manage. 2016 Feb;51(2):178-83.e2</a:t>
            </a:r>
          </a:p>
        </p:txBody>
      </p:sp>
    </p:spTree>
    <p:extLst>
      <p:ext uri="{BB962C8B-B14F-4D97-AF65-F5344CB8AC3E}">
        <p14:creationId xmlns:p14="http://schemas.microsoft.com/office/powerpoint/2010/main" val="2637167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a:srcRect l="50000" t="15152" r="17674" b="9085"/>
          <a:stretch/>
        </p:blipFill>
        <p:spPr>
          <a:xfrm>
            <a:off x="3200400" y="1417638"/>
            <a:ext cx="3505200" cy="4639234"/>
          </a:xfrm>
          <a:prstGeom prst="rect">
            <a:avLst/>
          </a:prstGeom>
        </p:spPr>
      </p:pic>
      <p:sp>
        <p:nvSpPr>
          <p:cNvPr id="3" name="Title 2"/>
          <p:cNvSpPr>
            <a:spLocks noGrp="1"/>
          </p:cNvSpPr>
          <p:nvPr>
            <p:ph type="title"/>
          </p:nvPr>
        </p:nvSpPr>
        <p:spPr/>
        <p:txBody>
          <a:bodyPr>
            <a:normAutofit fontScale="90000"/>
          </a:bodyPr>
          <a:lstStyle/>
          <a:p>
            <a:pPr algn="ctr"/>
            <a:r>
              <a:rPr lang="en-US" dirty="0"/>
              <a:t>The Good Palliative–Geriatric Practice Algorithm </a:t>
            </a:r>
            <a:br>
              <a:rPr lang="en-US" dirty="0"/>
            </a:br>
            <a:r>
              <a:rPr lang="en-US" sz="1600" dirty="0" err="1">
                <a:latin typeface="Arial" panose="020B0604020202020204" pitchFamily="34" charset="0"/>
                <a:cs typeface="Arial" panose="020B0604020202020204" pitchFamily="34" charset="0"/>
              </a:rPr>
              <a:t>Garfinkel</a:t>
            </a:r>
            <a:r>
              <a:rPr lang="en-US" sz="1600" dirty="0">
                <a:latin typeface="Arial" panose="020B0604020202020204" pitchFamily="34" charset="0"/>
                <a:cs typeface="Arial" panose="020B0604020202020204" pitchFamily="34" charset="0"/>
              </a:rPr>
              <a:t> D, </a:t>
            </a:r>
            <a:r>
              <a:rPr lang="en-US" sz="1600" dirty="0" err="1">
                <a:latin typeface="Arial" panose="020B0604020202020204" pitchFamily="34" charset="0"/>
                <a:cs typeface="Arial" panose="020B0604020202020204" pitchFamily="34" charset="0"/>
              </a:rPr>
              <a:t>Mangin</a:t>
            </a:r>
            <a:r>
              <a:rPr lang="en-US" sz="1600" dirty="0">
                <a:latin typeface="Arial" panose="020B0604020202020204" pitchFamily="34" charset="0"/>
                <a:cs typeface="Arial" panose="020B0604020202020204" pitchFamily="34" charset="0"/>
              </a:rPr>
              <a:t> D.</a:t>
            </a:r>
            <a:r>
              <a:rPr lang="en-US" sz="1600" b="1"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Feasibility study of a systematic approach for discontinuation of multiple medications in older adults: Addressing polypharmacy. Arch Intern Med. 2010;170(18):1648-54</a:t>
            </a:r>
          </a:p>
        </p:txBody>
      </p:sp>
      <p:sp>
        <p:nvSpPr>
          <p:cNvPr id="4" name="Slide Number Placeholder 3"/>
          <p:cNvSpPr>
            <a:spLocks noGrp="1"/>
          </p:cNvSpPr>
          <p:nvPr>
            <p:ph type="sldNum" sz="quarter" idx="12"/>
          </p:nvPr>
        </p:nvSpPr>
        <p:spPr/>
        <p:txBody>
          <a:bodyPr/>
          <a:lstStyle/>
          <a:p>
            <a:pPr>
              <a:defRPr/>
            </a:pPr>
            <a:fld id="{2F4E04D8-9A7A-4AEC-B1F1-0B7A3568B0CE}" type="slidenum">
              <a:rPr lang="en-US" smtClean="0"/>
              <a:pPr>
                <a:defRPr/>
              </a:pPr>
              <a:t>8</a:t>
            </a:fld>
            <a:endParaRPr lang="en-US"/>
          </a:p>
        </p:txBody>
      </p:sp>
    </p:spTree>
    <p:extLst>
      <p:ext uri="{BB962C8B-B14F-4D97-AF65-F5344CB8AC3E}">
        <p14:creationId xmlns:p14="http://schemas.microsoft.com/office/powerpoint/2010/main" val="3948509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r>
              <a:rPr lang="en-US" dirty="0"/>
              <a:t>88 y/o woman with recently diagnosed with breast cancer with bone and liver metastases.  Nursing staff report “mushy” bowel movement and anxiety treated with supplements.</a:t>
            </a:r>
          </a:p>
          <a:p>
            <a:pPr marL="0" indent="0">
              <a:buNone/>
            </a:pPr>
            <a:r>
              <a:rPr lang="en-US" b="1" dirty="0"/>
              <a:t>    What medication changes would you recommend?</a:t>
            </a:r>
          </a:p>
          <a:p>
            <a:r>
              <a:rPr lang="en-US" dirty="0"/>
              <a:t>Docusate 100mg BID</a:t>
            </a:r>
          </a:p>
          <a:p>
            <a:r>
              <a:rPr lang="en-US" dirty="0"/>
              <a:t>Senna 2 tabs at bedtime</a:t>
            </a:r>
          </a:p>
          <a:p>
            <a:r>
              <a:rPr lang="en-US" dirty="0"/>
              <a:t>ABH Gel 1mL  of mixture (2mg lorazepam, 25mg diphenhydramine, 2mg haloperidol) rubbed on wrist daily</a:t>
            </a:r>
          </a:p>
          <a:p>
            <a:endParaRPr lang="en-US" dirty="0"/>
          </a:p>
          <a:p>
            <a:endParaRPr lang="en-US" dirty="0"/>
          </a:p>
        </p:txBody>
      </p:sp>
      <p:sp>
        <p:nvSpPr>
          <p:cNvPr id="6" name="Title 5"/>
          <p:cNvSpPr>
            <a:spLocks noGrp="1"/>
          </p:cNvSpPr>
          <p:nvPr>
            <p:ph type="title"/>
          </p:nvPr>
        </p:nvSpPr>
        <p:spPr/>
        <p:txBody>
          <a:bodyPr/>
          <a:lstStyle/>
          <a:p>
            <a:pPr algn="ctr"/>
            <a:r>
              <a:rPr lang="en-US" dirty="0"/>
              <a:t>Mrs. Kline</a:t>
            </a:r>
          </a:p>
        </p:txBody>
      </p:sp>
      <p:sp>
        <p:nvSpPr>
          <p:cNvPr id="5" name="Slide Number Placeholder 4"/>
          <p:cNvSpPr>
            <a:spLocks noGrp="1"/>
          </p:cNvSpPr>
          <p:nvPr>
            <p:ph type="sldNum" sz="quarter" idx="12"/>
          </p:nvPr>
        </p:nvSpPr>
        <p:spPr/>
        <p:txBody>
          <a:bodyPr/>
          <a:lstStyle/>
          <a:p>
            <a:pPr>
              <a:defRPr/>
            </a:pPr>
            <a:fld id="{6DEEF953-A2E5-4410-99B3-D2DE4AA9F1D0}" type="slidenum">
              <a:rPr lang="en-US" smtClean="0"/>
              <a:pPr>
                <a:defRPr/>
              </a:pPr>
              <a:t>9</a:t>
            </a:fld>
            <a:endParaRPr lang="en-US"/>
          </a:p>
        </p:txBody>
      </p:sp>
    </p:spTree>
    <p:extLst>
      <p:ext uri="{BB962C8B-B14F-4D97-AF65-F5344CB8AC3E}">
        <p14:creationId xmlns:p14="http://schemas.microsoft.com/office/powerpoint/2010/main" val="2131523720"/>
      </p:ext>
    </p:extLst>
  </p:cSld>
  <p:clrMapOvr>
    <a:masterClrMapping/>
  </p:clrMapOvr>
</p:sld>
</file>

<file path=ppt/theme/theme1.xml><?xml version="1.0" encoding="utf-8"?>
<a:theme xmlns:a="http://schemas.openxmlformats.org/drawingml/2006/main" name="Worlds Best Medicine template white all audienc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documentManagement>
    <SortOrder xmlns="B5330303-8531-4ABE-BA0C-731AC29150B5">1</SortOrder>
    <Expires xmlns="B5330303-8531-4ABE-BA0C-731AC29150B5" xsi:nil="true"/>
    <Summary xmlns="B5330303-8531-4ABE-BA0C-731AC29150B5">MUST BE USED WITH EXTERNAL AUDIENCES, may also be used internally.</Summary>
    <ContentTypeId xmlns="http://schemas.microsoft.com/sharepoint/v3">0x00030333B53185BE4ABA0C731AC29150B5</ContentTypeId>
    <_SourceUrl xmlns="http://schemas.microsoft.com/sharepoint/v3" xsi:nil="true"/>
    <Order xmlns="http://schemas.microsoft.com/sharepoint/v3" xsi:nil="true"/>
    <_SharedFileIndex xmlns="http://schemas.microsoft.com/sharepoint/v3" xsi:nil="true"/>
    <MetaInfo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Templates" ma:contentTypeID="0x00030333B53185BE4ABA0C731AC29150B5" ma:contentTypeVersion="" ma:contentTypeDescription="" ma:contentTypeScope="" ma:versionID="b2a0a541aa4df26c7940627ce11e472c">
  <xsd:schema xmlns:xsd="http://www.w3.org/2001/XMLSchema" xmlns:p="http://schemas.microsoft.com/office/2006/metadata/properties" xmlns:ns1="B5330303-8531-4ABE-BA0C-731AC29150B5" xmlns:ns2="http://schemas.microsoft.com/sharepoint/v3" targetNamespace="http://schemas.microsoft.com/office/2006/metadata/properties" ma:root="true" ma:fieldsID="c808f25b94a993d4e6133b331d1510de" ns1:_="" ns2:_="">
    <xsd:import namespace="B5330303-8531-4ABE-BA0C-731AC29150B5"/>
    <xsd:import namespace="http://schemas.microsoft.com/sharepoint/v3"/>
    <xsd:element name="properties">
      <xsd:complexType>
        <xsd:sequence>
          <xsd:element name="documentManagement">
            <xsd:complexType>
              <xsd:all>
                <xsd:element ref="ns1:Last_x0020_Modified" minOccurs="0"/>
                <xsd:element ref="ns1:Created_x0020_Date" minOccurs="0"/>
                <xsd:element ref="ns1:FileRef" minOccurs="0"/>
                <xsd:element ref="ns2:File_x0020_Type" minOccurs="0"/>
                <xsd:element ref="ns2:HTML_x0020_File_x0020_Type" minOccurs="0"/>
                <xsd:element ref="ns1:Summary" minOccurs="0"/>
                <xsd:element ref="ns1:Expires" minOccurs="0"/>
                <xsd:element ref="ns1:SortOrder" minOccurs="0"/>
                <xsd:element ref="ns2:_ModerationComments" minOccurs="0"/>
                <xsd:element ref="ns2:_SourceUrl" minOccurs="0"/>
                <xsd:element ref="ns2:_SharedFileIndex" minOccurs="0"/>
                <xsd:element ref="ns2:ContentTypeId" minOccurs="0"/>
                <xsd:element ref="ns2:ID" minOccurs="0"/>
                <xsd:element ref="ns2:Author" minOccurs="0"/>
                <xsd:element ref="ns2:Editor" minOccurs="0"/>
                <xsd:element ref="ns2:_HasCopyDestinations" minOccurs="0"/>
                <xsd:element ref="ns2:_CopySource" minOccurs="0"/>
                <xsd:element ref="ns2:_ModerationStatus" minOccurs="0"/>
                <xsd:element ref="ns2:FileDirRef" minOccurs="0"/>
                <xsd:element ref="ns2:File_x0020_Size" minOccurs="0"/>
                <xsd:element ref="ns2:FSObjType" minOccurs="0"/>
                <xsd:element ref="ns2:CheckedOutUserId" minOccurs="0"/>
                <xsd:element ref="ns2:IsCheckedoutToLocal" minOccurs="0"/>
                <xsd:element ref="ns2:CheckoutUser" minOccurs="0"/>
                <xsd:element ref="ns2:UniqueId" minOccurs="0"/>
                <xsd:element ref="ns2:ProgId" minOccurs="0"/>
                <xsd:element ref="ns2:ScopeId" minOccurs="0"/>
                <xsd:element ref="ns2:VirusStatus" minOccurs="0"/>
                <xsd:element ref="ns2:CheckedOutTitle" minOccurs="0"/>
                <xsd:element ref="ns2:_CheckinComment" minOccurs="0"/>
                <xsd:element ref="ns2:MetaInfo" minOccurs="0"/>
                <xsd:element ref="ns2:_Level" minOccurs="0"/>
                <xsd:element ref="ns2:_IsCurrentVersion" minOccurs="0"/>
                <xsd:element ref="ns2:owshiddenversion" minOccurs="0"/>
                <xsd:element ref="ns2:_UIVersion" minOccurs="0"/>
                <xsd:element ref="ns2:_UIVersionString" minOccurs="0"/>
                <xsd:element ref="ns2:InstanceID" minOccurs="0"/>
                <xsd:element ref="ns2:Order" minOccurs="0"/>
                <xsd:element ref="ns2:GUID" minOccurs="0"/>
                <xsd:element ref="ns2:WorkflowVersion" minOccurs="0"/>
                <xsd:element ref="ns2:WorkflowInstanceID" minOccurs="0"/>
                <xsd:element ref="ns2:ParentVersionString" minOccurs="0"/>
                <xsd:element ref="ns2:ParentLeafName" minOccurs="0"/>
              </xsd:all>
            </xsd:complexType>
          </xsd:element>
        </xsd:sequence>
      </xsd:complexType>
    </xsd:element>
  </xsd:schema>
  <xsd:schema xmlns:xsd="http://www.w3.org/2001/XMLSchema" xmlns:dms="http://schemas.microsoft.com/office/2006/documentManagement/types" targetNamespace="B5330303-8531-4ABE-BA0C-731AC29150B5" elementFormDefault="qualified">
    <xsd:import namespace="http://schemas.microsoft.com/office/2006/documentManagement/types"/>
    <xsd:element name="Last_x0020_Modified" ma:index="0" nillable="true" ma:displayName="Last Modified" ma:format="TRUE" ma:list="Docs" ma:internalName="Last_x0020_Modified" ma:readOnly="true" ma:showField="TimeLastModified">
      <xsd:simpleType>
        <xsd:restriction base="dms:Lookup"/>
      </xsd:simpleType>
    </xsd:element>
    <xsd:element name="Created_x0020_Date" ma:index="1" nillable="true" ma:displayName="Created Date" ma:format="TRUE" ma:list="Docs" ma:internalName="Created_x0020_Date" ma:readOnly="true" ma:showField="TimeCreated">
      <xsd:simpleType>
        <xsd:restriction base="dms:Lookup"/>
      </xsd:simpleType>
    </xsd:element>
    <xsd:element name="FileRef" ma:index="4" nillable="true" ma:displayName="File Name" ma:hidden="true" ma:list="Docs" ma:internalName="FileRef" ma:readOnly="true" ma:showField="FullUrl">
      <xsd:simpleType>
        <xsd:restriction base="dms:Lookup"/>
      </xsd:simpleType>
    </xsd:element>
    <xsd:element name="Summary" ma:index="11" nillable="true" ma:displayName="Summary" ma:internalName="Summary">
      <xsd:simpleType>
        <xsd:restriction base="dms:Text"/>
      </xsd:simpleType>
    </xsd:element>
    <xsd:element name="Expires" ma:index="12" nillable="true" ma:displayName="Expires" ma:format="DateOnly" ma:internalName="Expires">
      <xsd:simpleType>
        <xsd:restriction base="dms:DateTime"/>
      </xsd:simpleType>
    </xsd:element>
    <xsd:element name="SortOrder" ma:index="13" nillable="true" ma:displayName="Sort Order" ma:default="1" ma:internalName="SortOrder">
      <xsd:simpleType>
        <xsd:restriction base="dms:Number">
          <xsd:maxInclusive value="999"/>
          <xsd:minInclusive value="1"/>
        </xsd:restriction>
      </xsd:simple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File_x0020_Type" ma:index="5" nillable="true" ma:displayName="File Type" ma:hidden="true" ma:internalName="File_x0020_Type" ma:readOnly="true">
      <xsd:simpleType>
        <xsd:restriction base="dms:Text"/>
      </xsd:simpleType>
    </xsd:element>
    <xsd:element name="HTML_x0020_File_x0020_Type" ma:index="6" nillable="true" ma:displayName="HTML File Type" ma:hidden="true" ma:internalName="HTML_x0020_File_x0020_Type" ma:readOnly="true">
      <xsd:simpleType>
        <xsd:restriction base="dms:Text"/>
      </xsd:simpleType>
    </xsd:element>
    <xsd:element name="_ModerationComments" ma:index="14" nillable="true" ma:displayName="Approver Comments" ma:hidden="true" ma:internalName="_ModerationComments" ma:readOnly="true">
      <xsd:simpleType>
        <xsd:restriction base="dms:Note"/>
      </xsd:simpleType>
    </xsd:element>
    <xsd:element name="_SourceUrl" ma:index="16" nillable="true" ma:displayName="Source Url" ma:hidden="true" ma:internalName="_SourceUrl">
      <xsd:simpleType>
        <xsd:restriction base="dms:Text"/>
      </xsd:simpleType>
    </xsd:element>
    <xsd:element name="_SharedFileIndex" ma:index="17" nillable="true" ma:displayName="Shared File Index" ma:hidden="true" ma:internalName="_SharedFileIndex">
      <xsd:simpleType>
        <xsd:restriction base="dms:Text"/>
      </xsd:simpleType>
    </xsd:element>
    <xsd:element name="ContentTypeId" ma:index="18" nillable="true" ma:displayName="Content Type ID" ma:hidden="true" ma:internalName="ContentTypeId" ma:readOnly="true">
      <xsd:simpleType>
        <xsd:restriction base="dms:Unknown"/>
      </xsd:simpleType>
    </xsd:element>
    <xsd:element name="ID" ma:index="19" nillable="true" ma:displayName="ID" ma:internalName="ID" ma:readOnly="true">
      <xsd:simpleType>
        <xsd:restriction base="dms:Unknown"/>
      </xsd:simpleType>
    </xsd:element>
    <xsd:element name="Author" ma:index="22" nillable="true" ma:displayName="Created By" ma:list="UserInfo" ma:internalName="Author"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 ma:index="24" nillable="true" ma:displayName="Modified By" ma:list="UserInfo" ma:internalName="Editor"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HasCopyDestinations" ma:index="25" nillable="true" ma:displayName="Has Copy Destinations" ma:hidden="true" ma:internalName="_HasCopyDestinations" ma:readOnly="true">
      <xsd:simpleType>
        <xsd:restriction base="dms:Boolean"/>
      </xsd:simpleType>
    </xsd:element>
    <xsd:element name="_CopySource" ma:index="26" nillable="true" ma:displayName="Copy Source" ma:internalName="_CopySource" ma:readOnly="true">
      <xsd:simpleType>
        <xsd:restriction base="dms:Text"/>
      </xsd:simpleType>
    </xsd:element>
    <xsd:element name="_ModerationStatus" ma:index="27" nillable="true" ma:displayName="Approval Status" ma:default="0" ma:hidden="true" ma:internalName="_ModerationStatus" ma:readOnly="true">
      <xsd:simpleType>
        <xsd:restriction base="dms:Unknown"/>
      </xsd:simpleType>
    </xsd:element>
    <xsd:element name="FileDirRef" ma:index="28" nillable="true" ma:displayName="Path" ma:hidden="true" ma:list="Docs" ma:internalName="FileDirRef" ma:readOnly="true" ma:showField="DirName">
      <xsd:simpleType>
        <xsd:restriction base="dms:Lookup"/>
      </xsd:simpleType>
    </xsd:element>
    <xsd:element name="File_x0020_Size" ma:index="29" nillable="true" ma:displayName="File Size" ma:format="TRUE" ma:hidden="true" ma:list="Docs" ma:internalName="File_x0020_Size" ma:readOnly="true" ma:showField="SizeInKB">
      <xsd:simpleType>
        <xsd:restriction base="dms:Lookup"/>
      </xsd:simpleType>
    </xsd:element>
    <xsd:element name="FSObjType" ma:index="30" nillable="true" ma:displayName="Item Type" ma:hidden="true" ma:list="Docs" ma:internalName="FSObjType" ma:readOnly="true" ma:showField="FSType">
      <xsd:simpleType>
        <xsd:restriction base="dms:Lookup"/>
      </xsd:simpleType>
    </xsd:element>
    <xsd:element name="CheckedOutUserId" ma:index="32" nillable="true" ma:displayName="ID of the User who has the item Checked Out" ma:hidden="true" ma:list="Docs" ma:internalName="CheckedOutUserId" ma:readOnly="true" ma:showField="CheckoutUserId">
      <xsd:simpleType>
        <xsd:restriction base="dms:Lookup"/>
      </xsd:simpleType>
    </xsd:element>
    <xsd:element name="IsCheckedoutToLocal" ma:index="33" nillable="true" ma:displayName="Is Checked out to local" ma:hidden="true" ma:list="Docs" ma:internalName="IsCheckedoutToLocal" ma:readOnly="true" ma:showField="IsCheckoutToLocal">
      <xsd:simpleType>
        <xsd:restriction base="dms:Lookup"/>
      </xsd:simpleType>
    </xsd:element>
    <xsd:element name="CheckoutUser" ma:index="34" nillable="true" ma:displayName="Checked Out To" ma:list="UserInfo" ma:internalName="CheckoutUser"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UniqueId" ma:index="35" nillable="true" ma:displayName="Unique Id" ma:hidden="true" ma:list="Docs" ma:internalName="UniqueId" ma:readOnly="true" ma:showField="UniqueId">
      <xsd:simpleType>
        <xsd:restriction base="dms:Lookup"/>
      </xsd:simpleType>
    </xsd:element>
    <xsd:element name="ProgId" ma:index="36" nillable="true" ma:displayName="ProgId" ma:hidden="true" ma:list="Docs" ma:internalName="ProgId" ma:readOnly="true" ma:showField="ProgId">
      <xsd:simpleType>
        <xsd:restriction base="dms:Lookup"/>
      </xsd:simpleType>
    </xsd:element>
    <xsd:element name="ScopeId" ma:index="37" nillable="true" ma:displayName="ScopeId" ma:hidden="true" ma:list="Docs" ma:internalName="ScopeId" ma:readOnly="true" ma:showField="ScopeId">
      <xsd:simpleType>
        <xsd:restriction base="dms:Lookup"/>
      </xsd:simpleType>
    </xsd:element>
    <xsd:element name="VirusStatus" ma:index="38" nillable="true" ma:displayName="Virus Status" ma:format="TRUE" ma:hidden="true" ma:list="Docs" ma:internalName="VirusStatus" ma:readOnly="true" ma:showField="Size">
      <xsd:simpleType>
        <xsd:restriction base="dms:Lookup"/>
      </xsd:simpleType>
    </xsd:element>
    <xsd:element name="CheckedOutTitle" ma:index="39" nillable="true" ma:displayName="Checked Out To" ma:format="TRUE" ma:hidden="true" ma:list="Docs" ma:internalName="CheckedOutTitle" ma:readOnly="true" ma:showField="CheckedOutTitle">
      <xsd:simpleType>
        <xsd:restriction base="dms:Lookup"/>
      </xsd:simpleType>
    </xsd:element>
    <xsd:element name="_CheckinComment" ma:index="40" nillable="true" ma:displayName="Check In Comment" ma:format="TRUE" ma:list="Docs" ma:internalName="_CheckinComment" ma:readOnly="true" ma:showField="CheckinComment">
      <xsd:simpleType>
        <xsd:restriction base="dms:Lookup"/>
      </xsd:simpleType>
    </xsd:element>
    <xsd:element name="MetaInfo" ma:index="48" nillable="true" ma:displayName="Property Bag" ma:hidden="true" ma:list="Docs" ma:internalName="MetaInfo" ma:showField="MetaInfo">
      <xsd:simpleType>
        <xsd:restriction base="dms:Lookup"/>
      </xsd:simpleType>
    </xsd:element>
    <xsd:element name="_Level" ma:index="49" nillable="true" ma:displayName="Level" ma:hidden="true" ma:internalName="_Level" ma:readOnly="true">
      <xsd:simpleType>
        <xsd:restriction base="dms:Unknown"/>
      </xsd:simpleType>
    </xsd:element>
    <xsd:element name="_IsCurrentVersion" ma:index="50" nillable="true" ma:displayName="Is Current Version" ma:hidden="true" ma:internalName="_IsCurrentVersion" ma:readOnly="true">
      <xsd:simpleType>
        <xsd:restriction base="dms:Boolean"/>
      </xsd:simpleType>
    </xsd:element>
    <xsd:element name="owshiddenversion" ma:index="54" nillable="true" ma:displayName="owshiddenversion" ma:hidden="true" ma:internalName="owshiddenversion" ma:readOnly="true">
      <xsd:simpleType>
        <xsd:restriction base="dms:Unknown"/>
      </xsd:simpleType>
    </xsd:element>
    <xsd:element name="_UIVersion" ma:index="55" nillable="true" ma:displayName="UI Version" ma:hidden="true" ma:internalName="_UIVersion" ma:readOnly="true">
      <xsd:simpleType>
        <xsd:restriction base="dms:Unknown"/>
      </xsd:simpleType>
    </xsd:element>
    <xsd:element name="_UIVersionString" ma:index="56" nillable="true" ma:displayName="Version" ma:internalName="_UIVersionString" ma:readOnly="true">
      <xsd:simpleType>
        <xsd:restriction base="dms:Text"/>
      </xsd:simpleType>
    </xsd:element>
    <xsd:element name="InstanceID" ma:index="57" nillable="true" ma:displayName="Instance ID" ma:hidden="true" ma:internalName="InstanceID" ma:readOnly="true">
      <xsd:simpleType>
        <xsd:restriction base="dms:Unknown"/>
      </xsd:simpleType>
    </xsd:element>
    <xsd:element name="Order" ma:index="58" nillable="true" ma:displayName="Order" ma:hidden="true" ma:internalName="Order">
      <xsd:simpleType>
        <xsd:restriction base="dms:Number"/>
      </xsd:simpleType>
    </xsd:element>
    <xsd:element name="GUID" ma:index="59" nillable="true" ma:displayName="GUID" ma:hidden="true" ma:internalName="GUID" ma:readOnly="true">
      <xsd:simpleType>
        <xsd:restriction base="dms:Unknown"/>
      </xsd:simpleType>
    </xsd:element>
    <xsd:element name="WorkflowVersion" ma:index="60" nillable="true" ma:displayName="Workflow Version" ma:hidden="true" ma:internalName="WorkflowVersion" ma:readOnly="true">
      <xsd:simpleType>
        <xsd:restriction base="dms:Unknown"/>
      </xsd:simpleType>
    </xsd:element>
    <xsd:element name="WorkflowInstanceID" ma:index="61" nillable="true" ma:displayName="Workflow Instance ID" ma:hidden="true" ma:internalName="WorkflowInstanceID" ma:readOnly="true">
      <xsd:simpleType>
        <xsd:restriction base="dms:Unknown"/>
      </xsd:simpleType>
    </xsd:element>
    <xsd:element name="ParentVersionString" ma:index="62" nillable="true" ma:displayName="Source Version (Converted Document)" ma:hidden="true" ma:list="Docs" ma:internalName="ParentVersionString" ma:readOnly="true" ma:showField="ParentVersionString">
      <xsd:simpleType>
        <xsd:restriction base="dms:Lookup"/>
      </xsd:simpleType>
    </xsd:element>
    <xsd:element name="ParentLeafName" ma:index="63" nillable="true" ma:displayName="Source Name (Converted Document)" ma:hidden="true" ma:list="Docs" ma:internalName="ParentLeafName" ma:readOnly="true" ma:showField="ParentLeafName">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ma:readOnly="tru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771E28C1-9E66-4B7E-89D3-8E50A0FCDB95}">
  <ds:schemaRefs>
    <ds:schemaRef ds:uri="http://schemas.microsoft.com/office/2006/metadata/properties"/>
    <ds:schemaRef ds:uri="B5330303-8531-4ABE-BA0C-731AC29150B5"/>
    <ds:schemaRef ds:uri="http://schemas.microsoft.com/sharepoint/v3"/>
    <ds:schemaRef ds:uri="http://purl.org/dc/terms/"/>
    <ds:schemaRef ds:uri="http://schemas.openxmlformats.org/package/2006/metadata/core-properties"/>
    <ds:schemaRef ds:uri="http://schemas.microsoft.com/office/2006/documentManagement/types"/>
    <ds:schemaRef ds:uri="http://purl.org/dc/elements/1.1/"/>
    <ds:schemaRef ds:uri="http://www.w3.org/XML/1998/namespace"/>
    <ds:schemaRef ds:uri="http://purl.org/dc/dcmitype/"/>
  </ds:schemaRefs>
</ds:datastoreItem>
</file>

<file path=customXml/itemProps2.xml><?xml version="1.0" encoding="utf-8"?>
<ds:datastoreItem xmlns:ds="http://schemas.openxmlformats.org/officeDocument/2006/customXml" ds:itemID="{EAE5F8BC-85C4-4C72-A47F-45298D75EA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5330303-8531-4ABE-BA0C-731AC29150B5"/>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Worlds Best Medicine template white all audiences</Template>
  <TotalTime>13194</TotalTime>
  <Words>1828</Words>
  <Application>Microsoft Office PowerPoint</Application>
  <PresentationFormat>On-screen Show (4:3)</PresentationFormat>
  <Paragraphs>248</Paragraphs>
  <Slides>31</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ＭＳ Ｐゴシック</vt:lpstr>
      <vt:lpstr>Arial</vt:lpstr>
      <vt:lpstr>Calibri</vt:lpstr>
      <vt:lpstr>Impact</vt:lpstr>
      <vt:lpstr>Worlds Best Medicine template white all audiences</vt:lpstr>
      <vt:lpstr>Presentation Outline</vt:lpstr>
      <vt:lpstr>Polypharmacy in Patients with  Life-limiting Illnesses</vt:lpstr>
      <vt:lpstr>Disclosure: There are no relevant financial relationships to disclose regarding  this presentation</vt:lpstr>
      <vt:lpstr>Presentation Objectives</vt:lpstr>
      <vt:lpstr>My Background</vt:lpstr>
      <vt:lpstr>Presentation Outline</vt:lpstr>
      <vt:lpstr>Minimizing Polypharmacy</vt:lpstr>
      <vt:lpstr>The Good Palliative–Geriatric Practice Algorithm  Garfinkel D, Mangin D. Feasibility study of a systematic approach for discontinuation of multiple medications in older adults: Addressing polypharmacy. Arch Intern Med. 2010;170(18):1648-54</vt:lpstr>
      <vt:lpstr>Mrs. Kline</vt:lpstr>
      <vt:lpstr>ABH Gel</vt:lpstr>
      <vt:lpstr>Opiate-induced Constipation</vt:lpstr>
      <vt:lpstr>PowerPoint Presentation</vt:lpstr>
      <vt:lpstr>Bristol Poop Chart</vt:lpstr>
      <vt:lpstr>Ms. Jones</vt:lpstr>
      <vt:lpstr>Risks and Benefits of Statins in Advanced Illness JAMA Intern Med. 2015; 175(5): 691-700.</vt:lpstr>
      <vt:lpstr>Statins in Advanced Illness  (Quality of Life Impact)</vt:lpstr>
      <vt:lpstr>Statin in Advanced Illness (Survival Impact)</vt:lpstr>
      <vt:lpstr>Calcium Channel Blockers  (amlodipine, nifedipine, felodipine)</vt:lpstr>
      <vt:lpstr>Isosorbide</vt:lpstr>
      <vt:lpstr>Mr. Smith</vt:lpstr>
      <vt:lpstr>Challenges of Calcium Supplementation  in Patients with Advanced Disease</vt:lpstr>
      <vt:lpstr>Medications Associated with Constipation</vt:lpstr>
      <vt:lpstr>Bisphosphonates (Alendronate)</vt:lpstr>
      <vt:lpstr>Ms. Welch</vt:lpstr>
      <vt:lpstr>Managing Diabetes in Hospice</vt:lpstr>
      <vt:lpstr>Mr. Ross</vt:lpstr>
      <vt:lpstr>Anticholinergic Medications (Donepezil) Lancet. 2004; 363 (9427) :2105.</vt:lpstr>
      <vt:lpstr>Ginkgo</vt:lpstr>
      <vt:lpstr>Inhaled Corticosteroids in the Hospice Setting</vt:lpstr>
      <vt:lpstr>Drug Discontinuation in EOL Care</vt:lpstr>
      <vt:lpstr>Questions?</vt:lpstr>
    </vt:vector>
  </TitlesOfParts>
  <Company>BJC HealthCare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Karin Lowery</dc:creator>
  <cp:lastModifiedBy>Kim Gladstone</cp:lastModifiedBy>
  <cp:revision>279</cp:revision>
  <cp:lastPrinted>2017-04-22T02:59:24Z</cp:lastPrinted>
  <dcterms:created xsi:type="dcterms:W3CDTF">2013-06-10T12:51:17Z</dcterms:created>
  <dcterms:modified xsi:type="dcterms:W3CDTF">2018-01-17T20:05:27Z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ortOrder">
    <vt:lpwstr>1.00000000000000</vt:lpwstr>
  </property>
  <property fmtid="{D5CDD505-2E9C-101B-9397-08002B2CF9AE}" pid="3" name="Summary">
    <vt:lpwstr>Brand campaign template with positioning statement, elements locked</vt:lpwstr>
  </property>
  <property fmtid="{D5CDD505-2E9C-101B-9397-08002B2CF9AE}" pid="4" name="ContentType">
    <vt:lpwstr>Electronic Documents</vt:lpwstr>
  </property>
</Properties>
</file>